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  <p:sldMasterId id="2147483800" r:id="rId3"/>
    <p:sldMasterId id="2147483814" r:id="rId4"/>
    <p:sldMasterId id="2147483828" r:id="rId5"/>
    <p:sldMasterId id="2147483842" r:id="rId6"/>
    <p:sldMasterId id="2147483856" r:id="rId7"/>
    <p:sldMasterId id="2147483870" r:id="rId8"/>
    <p:sldMasterId id="2147483884" r:id="rId9"/>
    <p:sldMasterId id="2147483898" r:id="rId10"/>
    <p:sldMasterId id="2147483912" r:id="rId11"/>
    <p:sldMasterId id="2147483926" r:id="rId12"/>
    <p:sldMasterId id="2147483940" r:id="rId13"/>
    <p:sldMasterId id="2147483954" r:id="rId14"/>
    <p:sldMasterId id="2147483968" r:id="rId15"/>
    <p:sldMasterId id="2147483982" r:id="rId16"/>
    <p:sldMasterId id="2147483996" r:id="rId17"/>
    <p:sldMasterId id="2147484010" r:id="rId18"/>
  </p:sldMasterIdLst>
  <p:notesMasterIdLst>
    <p:notesMasterId r:id="rId58"/>
  </p:notesMasterIdLst>
  <p:sldIdLst>
    <p:sldId id="299" r:id="rId19"/>
    <p:sldId id="300" r:id="rId20"/>
    <p:sldId id="257" r:id="rId21"/>
    <p:sldId id="258" r:id="rId22"/>
    <p:sldId id="261" r:id="rId23"/>
    <p:sldId id="260" r:id="rId24"/>
    <p:sldId id="270" r:id="rId25"/>
    <p:sldId id="262" r:id="rId26"/>
    <p:sldId id="263" r:id="rId27"/>
    <p:sldId id="264" r:id="rId28"/>
    <p:sldId id="266" r:id="rId29"/>
    <p:sldId id="265" r:id="rId30"/>
    <p:sldId id="269" r:id="rId31"/>
    <p:sldId id="267" r:id="rId32"/>
    <p:sldId id="271" r:id="rId33"/>
    <p:sldId id="301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854932530433"/>
          <c:y val="0.26692181881338078"/>
          <c:w val="0.58347547849737669"/>
          <c:h val="0.57007027348578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8"/>
          </c:dPt>
          <c:dPt>
            <c:idx val="2"/>
            <c:bubble3D val="0"/>
            <c:explosion val="1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explosion val="6"/>
          </c:dPt>
          <c:dLbls>
            <c:dLbl>
              <c:idx val="0"/>
              <c:layout>
                <c:manualLayout>
                  <c:x val="3.7687295365874382E-2"/>
                  <c:y val="-0.1552522645163195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Содержание дорог общего пользования 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(</a:t>
                    </a:r>
                    <a:r>
                      <a:rPr lang="ru-RU" b="1" dirty="0"/>
                      <a:t>в том числе ямочный ремонт дорог</a:t>
                    </a:r>
                    <a:r>
                      <a:rPr lang="ru-RU" b="1" dirty="0" smtClean="0"/>
                      <a:t>)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22,9 </a:t>
                    </a:r>
                    <a:r>
                      <a:rPr lang="ru-RU" b="1" dirty="0" err="1" smtClean="0">
                        <a:solidFill>
                          <a:srgbClr val="C00000"/>
                        </a:solidFill>
                      </a:rPr>
                      <a:t>млн.р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.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537874059744996E-2"/>
                  <c:y val="-0.349437615229812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Ремонт автомобиль-</a:t>
                    </a:r>
                    <a:r>
                      <a:rPr lang="ru-RU" b="1" dirty="0" err="1" smtClean="0"/>
                      <a:t>ных</a:t>
                    </a:r>
                    <a:r>
                      <a:rPr lang="ru-RU" b="1" dirty="0" smtClean="0"/>
                      <a:t> </a:t>
                    </a:r>
                    <a:r>
                      <a:rPr lang="ru-RU" b="1" dirty="0"/>
                      <a:t>дорог общего пользования местного </a:t>
                    </a:r>
                    <a:r>
                      <a:rPr lang="ru-RU" b="1" dirty="0" smtClean="0"/>
                      <a:t>значения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0,8 </a:t>
                    </a:r>
                    <a:r>
                      <a:rPr lang="ru-RU" b="1" dirty="0" err="1" smtClean="0">
                        <a:solidFill>
                          <a:srgbClr val="C00000"/>
                        </a:solidFill>
                      </a:rPr>
                      <a:t>млн.р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.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447237071697916"/>
                  <c:y val="-0.1299433677552001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Светофорное хозяйство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1,8 </a:t>
                    </a:r>
                    <a:r>
                      <a:rPr lang="ru-RU" b="1" dirty="0" err="1" smtClean="0">
                        <a:solidFill>
                          <a:srgbClr val="C00000"/>
                        </a:solidFill>
                      </a:rPr>
                      <a:t>млн.р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.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02503602540895"/>
                  <c:y val="3.2339409545212278E-2"/>
                </c:manualLayout>
              </c:layout>
              <c:tx>
                <c:rich>
                  <a:bodyPr/>
                  <a:lstStyle/>
                  <a:p>
                    <a:endParaRPr lang="ru-RU" b="1" dirty="0" smtClean="0"/>
                  </a:p>
                  <a:p>
                    <a:r>
                      <a:rPr lang="ru-RU" b="1" dirty="0" smtClean="0"/>
                      <a:t>Содержание </a:t>
                    </a:r>
                    <a:r>
                      <a:rPr lang="ru-RU" b="1" dirty="0"/>
                      <a:t>и ремонт элементов обустройства </a:t>
                    </a:r>
                    <a:r>
                      <a:rPr lang="ru-RU" b="1" dirty="0" err="1" smtClean="0"/>
                      <a:t>авт.дорог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1,1 </a:t>
                    </a:r>
                    <a:r>
                      <a:rPr lang="ru-RU" b="1" dirty="0" err="1" smtClean="0">
                        <a:solidFill>
                          <a:srgbClr val="C00000"/>
                        </a:solidFill>
                      </a:rPr>
                      <a:t>млн.р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.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PowerPoint]Лист1'!$A$2:$A$5</c:f>
              <c:strCache>
                <c:ptCount val="4"/>
                <c:pt idx="0">
                  <c:v>Содержание дорог общего пользования  (в том числе ямочный ремонт дорог)</c:v>
                </c:pt>
                <c:pt idx="1">
                  <c:v>Ремонт автомобильных дорог общего пользования местного значения</c:v>
                </c:pt>
                <c:pt idx="2">
                  <c:v>Светофорное хозяйство</c:v>
                </c:pt>
                <c:pt idx="3">
                  <c:v>Содержание и ремонт элементов обустройства авт.дорог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General</c:formatCode>
                <c:ptCount val="4"/>
                <c:pt idx="0">
                  <c:v>25</c:v>
                </c:pt>
                <c:pt idx="1">
                  <c:v>0.8</c:v>
                </c:pt>
                <c:pt idx="2">
                  <c:v>2.2000000000000002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555B7-606C-4A81-A948-9BBC5632AE67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CCB5-7935-45BF-9E4D-82546FDA9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CCB5-7935-45BF-9E4D-82546FDA97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15825" y="10236759"/>
            <a:ext cx="2920483" cy="5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81FCFC9-B744-4535-84D3-CCEF9875A6F6}" type="slidenum">
              <a:rPr lang="ru-RU" altLang="ru-RU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12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4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0204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97073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99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54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307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49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3392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997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4549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94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1726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938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4463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006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447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7423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04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562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12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44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D877703-13A7-4212-AD91-7A8A858DB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0851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47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826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8469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4818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874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549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7767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1135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5042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056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6440BB0-50E9-44F7-95AE-12D8C28C6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2156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719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043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1262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6592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984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514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5786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1462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6600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16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FBEEC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54C9-4475-40EA-B1DF-5E94893E0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09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2426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6021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2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35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03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4881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9357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9017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0896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20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6852-E964-475E-9E88-818A83A85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3684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9046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6629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6703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700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5441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08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8322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80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8121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55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D0E4DA2-5FD5-4176-9E02-C20DE64B9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281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567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3101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0471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4030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6029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518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6625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793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49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8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60B1-5ED2-4ECA-9B81-00AAFFBC9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8366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447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8856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503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6055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64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5017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2378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716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7978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77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3C08-0760-4A2C-95FF-B6A07CFFC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9565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8277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7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65443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98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6533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0074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7841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2165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2604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81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E47E-E9EB-4230-96E8-34C2BDC0AE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6440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484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9528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9006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362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4971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54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4608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892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84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86A63-F306-49C1-A3AE-5CA40D84A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5332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2029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8239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5765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4876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5694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0431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2302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41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1767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276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4DD44-0003-427B-9E46-3E492BBF87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2579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7140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667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7248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0314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8189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9342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74960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2078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9096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42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0450C-FD97-4C75-9DC1-66EE8F6D38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24506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4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4094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6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2231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347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0522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0709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7726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9270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44165-DFCD-4104-B209-EFCE56032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6723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767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0563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82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6943A-D58F-4EED-AF8B-9AD19B7AB3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55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27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53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94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456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1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602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985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29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587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407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513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778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369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10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4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696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500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760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301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447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932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47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893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473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51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408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19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041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61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66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7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0205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59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25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2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106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951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090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65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31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182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16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885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317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766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330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983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15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08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713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267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4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4858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9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224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057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6475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086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779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7485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55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AAAB-A688-44BE-B374-7B892BC44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449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C5BD-1452-43CC-9924-FB7DD4AC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881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33A2-B61A-4961-ADFF-354CD825B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55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BE226EB-72E6-4F9B-A80B-656A1E3B9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6067-A0F3-46C8-B34C-FC569B88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5418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F3D4F7-0E47-4845-978B-97695BA83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9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0328-E24A-442C-BDD9-795BA6080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981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C4BA-D92A-403F-AEE6-7EAB2022C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160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42D6-1AA1-45BD-8AB2-B9B52D7D8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8851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1E9E-2BFE-4365-8345-B88422B9B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063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E536-A68A-4DF6-9250-1722141B3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803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8382F8-4117-40CE-B8E8-922CA5882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39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D35E-17AC-4F8D-B024-331062B3B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82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8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4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47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8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4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8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50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B643E-F641-4610-89E7-EFA51A1DDF3C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4E3B3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3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1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48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8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5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58379-D571-45BF-815B-9984332DA016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400">
                <a:solidFill>
                  <a:srgbClr val="04617B"/>
                </a:solidFill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2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7.xls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16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18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20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0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" y="2172318"/>
            <a:ext cx="76628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9" y="332657"/>
            <a:ext cx="1067089" cy="118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763" y="152598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образование город Гусь-Хрустальный Владимирской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7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дефицитов бюджета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Бюджет любого уровня может существовать в трех состояниях, эти состояния называются: профицит, дефицит и сбалансированный бюджет.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49" y="27809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spc="325" dirty="0" smtClean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Профицит бюджета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- </a:t>
            </a:r>
            <a:r>
              <a:rPr lang="ru-RU" sz="2400" b="1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превышение доходов бюджета над его расходами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9" y="4552950"/>
            <a:ext cx="3197355" cy="1656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21" y="4556073"/>
            <a:ext cx="279743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0362" y="3933056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0572" y="3891843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42513" y="4552950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&gt;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дефицитов бюджета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166" y="5305679"/>
            <a:ext cx="85689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Одним из принципов бюджетной системы Российской Федерации является принцип сбалансированности бюджета.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49" y="15567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spc="325" dirty="0" smtClean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Дефицит бюджета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- </a:t>
            </a:r>
            <a:r>
              <a:rPr lang="ru-RU" sz="2400" b="1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превышение расходов бюджета над его доходами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4268"/>
            <a:ext cx="3197355" cy="1656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9" y="3140968"/>
            <a:ext cx="279743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1379" y="2564904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633" y="2564904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3325" y="3414268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&lt;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0748"/>
            <a:ext cx="8640960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2"/>
                </a:solidFill>
              </a:rPr>
              <a:t>Сбалансированность бюджета</a:t>
            </a:r>
            <a:r>
              <a:rPr lang="ru-RU" u="sng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означает,  что объем расходов бюджета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6" y="3346655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56992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Источники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345555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21088"/>
            <a:ext cx="2160239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94" y="4509120"/>
            <a:ext cx="2421265" cy="15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30775"/>
            <a:ext cx="2241764" cy="160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17909" y="4645057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46898" y="4645057"/>
            <a:ext cx="701785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Сбалансированность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9712" y="170872"/>
            <a:ext cx="5472608" cy="116989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Источники внутреннего финансирования дефицита городского бюджета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6997" y="1797007"/>
            <a:ext cx="3240360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Муниципальные ценные бумаги, номинальная стоимость которых указана в валюте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4148" y="3289860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Кредиты кредитных организаций в валюте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4698894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Бюджетные кредиты от других бюджетов бюджетной системы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8064" y="1833011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Изменение остатков средств на счетах по учету средств бюджета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48064" y="3567483"/>
            <a:ext cx="3240360" cy="127195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Иные источники внутреннего финансирования дефицитов бюджетов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55381" y="1340767"/>
            <a:ext cx="0" cy="3734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07904" y="507540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688757" y="3320988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88757" y="205715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427984" y="227687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427984" y="407707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долг</a:t>
            </a:r>
            <a:endParaRPr lang="ru-RU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91655" y="2471053"/>
            <a:ext cx="8872664" cy="4382794"/>
            <a:chOff x="2302" y="5580"/>
            <a:chExt cx="6970" cy="3524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2" y="5580"/>
              <a:ext cx="6857" cy="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559" y="5807"/>
              <a:ext cx="4572" cy="56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Виды долговых обязательств, входящие в структуру муниципального долга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351" y="7171"/>
              <a:ext cx="1551" cy="4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Муниципальные ценные бумаги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77" y="7171"/>
              <a:ext cx="1668" cy="125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Кредиты, полученные муниципальным образованием от кредитных организаций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073" y="7171"/>
              <a:ext cx="1597" cy="181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Бюджетные кредиты, привлеченные в бюджет муниципального образования от других бюджетов бюджетной системы РФ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788" y="7171"/>
              <a:ext cx="1484" cy="4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Муниципальные гарантии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102" y="6376"/>
              <a:ext cx="1486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7330" y="6376"/>
              <a:ext cx="1257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5045" y="6376"/>
              <a:ext cx="413" cy="7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218" y="6376"/>
              <a:ext cx="541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23528" y="836712"/>
            <a:ext cx="84249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Муниципальный долг </a:t>
            </a:r>
            <a:r>
              <a:rPr lang="ru-RU" sz="2800" dirty="0" smtClean="0"/>
              <a:t>- долговые обязательства, принятые на себя муниципальным образованием.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51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 bwMode="auto">
          <a:xfrm>
            <a:off x="323528" y="1556792"/>
            <a:ext cx="8229600" cy="2808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109728" indent="0" algn="ctr" eaLnBrk="1" hangingPunct="1">
              <a:buNone/>
            </a:pPr>
            <a:r>
              <a:rPr lang="ru-RU" sz="4000" b="1" cap="none" dirty="0" smtClean="0">
                <a:effectLst/>
              </a:rPr>
              <a:t>БЮДЖЕТ </a:t>
            </a:r>
            <a:r>
              <a:rPr lang="ru-RU" sz="4000" b="1" dirty="0" smtClean="0"/>
              <a:t>МУНИЦИПАЛЬНОГО ОБРАЗОВАНИЯ ГОРОД ГУСЬ-ХРУСТАЛЬНЫЙ ВЛАДИМИРСКОЙ ОБЛАСТИ</a:t>
            </a:r>
            <a:endParaRPr lang="ru-RU" sz="4000" b="1" cap="none" dirty="0" smtClean="0">
              <a:effectLst/>
            </a:endParaRPr>
          </a:p>
          <a:p>
            <a:pPr marL="109728" indent="0" algn="ctr" eaLnBrk="1" hangingPunct="1">
              <a:buNone/>
            </a:pPr>
            <a:r>
              <a:rPr lang="ru-RU" sz="4000" b="1" cap="none" dirty="0" smtClean="0">
                <a:effectLst/>
              </a:rPr>
              <a:t>НА 2019 ГОД  И </a:t>
            </a:r>
          </a:p>
          <a:p>
            <a:pPr marL="109728" indent="0" algn="ctr" eaLnBrk="1" hangingPunct="1">
              <a:buNone/>
            </a:pPr>
            <a:r>
              <a:rPr lang="ru-RU" sz="4000" b="1" cap="none" dirty="0" smtClean="0">
                <a:effectLst/>
              </a:rPr>
              <a:t>НА ПЛАНОВЫЙ ПЕРИОД </a:t>
            </a:r>
            <a:br>
              <a:rPr lang="ru-RU" sz="4000" b="1" cap="none" dirty="0" smtClean="0">
                <a:effectLst/>
              </a:rPr>
            </a:br>
            <a:r>
              <a:rPr lang="ru-RU" sz="4000" b="1" cap="none" dirty="0" smtClean="0">
                <a:effectLst/>
              </a:rPr>
              <a:t>2020 - 2021 ГОДОВ</a:t>
            </a:r>
            <a:r>
              <a:rPr lang="ru-RU" b="1" cap="none" dirty="0" smtClean="0">
                <a:effectLst/>
              </a:rPr>
              <a:t/>
            </a:r>
            <a:br>
              <a:rPr lang="ru-RU" b="1" cap="none" dirty="0" smtClean="0">
                <a:effectLst/>
              </a:rPr>
            </a:br>
            <a:endParaRPr lang="ru-RU" b="1" cap="non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2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0" y="188913"/>
            <a:ext cx="2051050" cy="6480175"/>
          </a:xfrm>
          <a:prstGeom prst="flowChartExtra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-206375" y="170021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C00000"/>
                </a:solidFill>
                <a:latin typeface="Arial" panose="020B0604020202020204" pitchFamily="34" charset="0"/>
              </a:rPr>
              <a:t>НОРМАТИВНЫЕ ДОКУМЕНТЫ</a:t>
            </a:r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484438" y="214313"/>
            <a:ext cx="6337300" cy="1143000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268538" y="404813"/>
            <a:ext cx="671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Calibri" panose="020F0502020204030204" pitchFamily="34" charset="0"/>
              </a:rPr>
              <a:t>Бюджетное послание Президента России</a:t>
            </a:r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2339975" y="1484313"/>
            <a:ext cx="6804025" cy="4897437"/>
          </a:xfrm>
          <a:prstGeom prst="flowChartAlternateProcess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- Положение </a:t>
            </a:r>
            <a:r>
              <a:rPr lang="en-US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О бюджетном процессе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муниципальном образовании 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Гусь-Хрустальный</a:t>
            </a:r>
            <a:r>
              <a:rPr lang="en-US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  <a:endParaRPr lang="ru-RU" altLang="ru-RU" sz="2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Прогноз социально-экономического развития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МО г. Гусь-Хрустальный на период до 2021 года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Постановление главы города  от 15.08.2018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№ 568 «Об основных направлениях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налоговой политики, бюджетной политики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МО г. Гусь-Хрустальный Владимирской области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и других исходных данных для составления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проекта городского  бюджета на 2019 год и на 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плановый период 2020 и 2021 годов»</a:t>
            </a:r>
          </a:p>
        </p:txBody>
      </p:sp>
      <p:sp>
        <p:nvSpPr>
          <p:cNvPr id="8199" name="AutoShape 16"/>
          <p:cNvSpPr>
            <a:spLocks noChangeArrowheads="1"/>
          </p:cNvSpPr>
          <p:nvPr/>
        </p:nvSpPr>
        <p:spPr bwMode="auto">
          <a:xfrm>
            <a:off x="1116013" y="549275"/>
            <a:ext cx="1296987" cy="288925"/>
          </a:xfrm>
          <a:prstGeom prst="rightArrow">
            <a:avLst>
              <a:gd name="adj1" fmla="val 50000"/>
              <a:gd name="adj2" fmla="val 112225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00" name="AutoShape 18"/>
          <p:cNvSpPr>
            <a:spLocks noChangeArrowheads="1"/>
          </p:cNvSpPr>
          <p:nvPr/>
        </p:nvSpPr>
        <p:spPr bwMode="auto">
          <a:xfrm>
            <a:off x="1476375" y="2924175"/>
            <a:ext cx="935038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B03B91A-7980-47D5-8788-E97CDD5527A8}" type="slidenum">
              <a:rPr lang="ru-RU" altLang="ru-RU" sz="1200">
                <a:solidFill>
                  <a:srgbClr val="D38E27"/>
                </a:solidFill>
              </a:rPr>
              <a:pPr/>
              <a:t>16</a:t>
            </a:fld>
            <a:endParaRPr lang="ru-RU" altLang="ru-RU" sz="120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7950" y="-100013"/>
            <a:ext cx="9036050" cy="1368426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ОБЪЕМ НАЛОГОВЫХ И НЕНАЛОГОВЫХ ДОХОДОВ ГОРОДСКОГО БЮДЖЕТА НА </a:t>
            </a:r>
            <a:b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2018-2019 ГОДЫ, МЛН.РУБ.</a:t>
            </a:r>
          </a:p>
        </p:txBody>
      </p:sp>
      <p:graphicFrame>
        <p:nvGraphicFramePr>
          <p:cNvPr id="7171" name="Объект 10"/>
          <p:cNvGraphicFramePr>
            <a:graphicFrameLocks noGrp="1"/>
          </p:cNvGraphicFramePr>
          <p:nvPr>
            <p:ph idx="1"/>
          </p:nvPr>
        </p:nvGraphicFramePr>
        <p:xfrm>
          <a:off x="-15875" y="1341438"/>
          <a:ext cx="9102725" cy="556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3" imgW="9108213" imgH="5566130" progId="Excel.Chart.8">
                  <p:embed/>
                </p:oleObj>
              </mc:Choice>
              <mc:Fallback>
                <p:oleObj r:id="rId3" imgW="9108213" imgH="556613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1341438"/>
                        <a:ext cx="9102725" cy="556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4E7A33-1C24-4819-AA3C-A636D57436C1}" type="slidenum">
              <a:rPr lang="ru-RU" altLang="ru-RU" sz="1200">
                <a:solidFill>
                  <a:srgbClr val="D38E27"/>
                </a:solidFill>
              </a:rPr>
              <a:pPr/>
              <a:t>17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732119">
            <a:off x="3903663" y="1811338"/>
            <a:ext cx="2327275" cy="649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ОБЪЕМ И СТРУКТУРА НАЛОГОВЫХ И НЕНАЛОГОВЫХ ДОХОДОВ ГОРОДСКОГО БЮДЖЕТА НА 2019 ГОД, </a:t>
            </a:r>
          </a:p>
        </p:txBody>
      </p:sp>
      <p:sp>
        <p:nvSpPr>
          <p:cNvPr id="8195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07E2DB2-B8DE-4E4A-96D5-05A69EE393BC}" type="slidenum">
              <a:rPr lang="ru-RU" altLang="ru-RU" sz="1200">
                <a:solidFill>
                  <a:srgbClr val="D38E27"/>
                </a:solidFill>
              </a:rPr>
              <a:pPr/>
              <a:t>18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187450" y="5229225"/>
            <a:ext cx="863600" cy="50482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5867400" y="6021388"/>
            <a:ext cx="208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4617B"/>
              </a:solidFill>
            </a:endParaRPr>
          </a:p>
        </p:txBody>
      </p:sp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107950" y="908050"/>
          <a:ext cx="8928100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3" imgW="8925318" imgH="5950212" progId="Excel.Chart.8">
                  <p:embed/>
                </p:oleObj>
              </mc:Choice>
              <mc:Fallback>
                <p:oleObj r:id="rId3" imgW="8925318" imgH="59502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08050"/>
                        <a:ext cx="8928100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6084888" y="1320800"/>
            <a:ext cx="2913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НДФЛ</a:t>
            </a:r>
            <a:r>
              <a:rPr lang="ru-RU" altLang="ru-RU" sz="2400" b="1" smtClean="0">
                <a:solidFill>
                  <a:srgbClr val="0066FF"/>
                </a:solidFill>
                <a:latin typeface="Arial" panose="020B0604020202020204" pitchFamily="34" charset="0"/>
              </a:rPr>
              <a:t>                            163,7 млн.р.(43%)</a:t>
            </a: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3419475" y="6102350"/>
            <a:ext cx="3095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Спецрежимы                      </a:t>
            </a:r>
            <a:r>
              <a:rPr lang="ru-RU" altLang="ru-RU" sz="2400" b="1" smtClean="0">
                <a:solidFill>
                  <a:srgbClr val="0066FF"/>
                </a:solidFill>
                <a:latin typeface="Arial" panose="020B0604020202020204" pitchFamily="34" charset="0"/>
              </a:rPr>
              <a:t> 54,9 млн.р. (14%)</a:t>
            </a:r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179388" y="4249738"/>
            <a:ext cx="3022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Налоги на    имущество</a:t>
            </a:r>
            <a:r>
              <a:rPr lang="ru-RU" altLang="ru-RU" sz="2400" b="1" smtClean="0">
                <a:solidFill>
                  <a:srgbClr val="0066FF"/>
                </a:solidFill>
                <a:latin typeface="Arial" panose="020B0604020202020204" pitchFamily="34" charset="0"/>
              </a:rPr>
              <a:t>                    83,5 млн.р.(22%)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180975" y="1916113"/>
            <a:ext cx="26638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Прочие налоговые доходы                        </a:t>
            </a:r>
            <a:r>
              <a:rPr lang="ru-RU" altLang="ru-RU" sz="2400" b="1" smtClean="0">
                <a:solidFill>
                  <a:srgbClr val="0066FF"/>
                </a:solidFill>
                <a:latin typeface="Arial" panose="020B0604020202020204" pitchFamily="34" charset="0"/>
              </a:rPr>
              <a:t>  19,8 млн.р.( 6%)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257300" y="1085850"/>
            <a:ext cx="388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prstClr val="black"/>
                </a:solidFill>
                <a:latin typeface="Arial" panose="020B0604020202020204" pitchFamily="34" charset="0"/>
              </a:rPr>
              <a:t>Неналоговые доходы               </a:t>
            </a:r>
            <a:r>
              <a:rPr lang="ru-RU" altLang="ru-RU" sz="2400" b="1" smtClean="0">
                <a:solidFill>
                  <a:srgbClr val="0066FF"/>
                </a:solidFill>
                <a:latin typeface="Arial" panose="020B0604020202020204" pitchFamily="34" charset="0"/>
              </a:rPr>
              <a:t> 58 млн.р. (15%)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3779838" y="2997200"/>
            <a:ext cx="216058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Constantia"/>
              </a:rPr>
              <a:t>ВСЕГО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Constantia"/>
              </a:rPr>
              <a:t>379,9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Constantia"/>
              </a:rPr>
              <a:t>млн.р</a:t>
            </a:r>
            <a:r>
              <a:rPr lang="ru-RU" altLang="ru-RU" sz="3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9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9525"/>
            <a:ext cx="9082088" cy="838200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ОБЪЕМ ФИНАНСОВОЙ ПОМОЩИ ГОРОДСКОГО БЮДЖЕТА НА 2018-2019 ГОДЫ, МЛН.РУБ.</a:t>
            </a:r>
          </a:p>
        </p:txBody>
      </p:sp>
      <p:graphicFrame>
        <p:nvGraphicFramePr>
          <p:cNvPr id="9219" name="Объект 10"/>
          <p:cNvGraphicFramePr>
            <a:graphicFrameLocks noGrp="1"/>
          </p:cNvGraphicFramePr>
          <p:nvPr>
            <p:ph idx="1"/>
          </p:nvPr>
        </p:nvGraphicFramePr>
        <p:xfrm>
          <a:off x="169863" y="925513"/>
          <a:ext cx="8845550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3" imgW="8846063" imgH="5724640" progId="Excel.Chart.8">
                  <p:embed/>
                </p:oleObj>
              </mc:Choice>
              <mc:Fallback>
                <p:oleObj r:id="rId3" imgW="8846063" imgH="572464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925513"/>
                        <a:ext cx="8845550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CD45507-7D61-4A51-A16E-E48F99313586}" type="slidenum">
              <a:rPr lang="ru-RU" altLang="ru-RU" sz="1200">
                <a:solidFill>
                  <a:srgbClr val="D38E27"/>
                </a:solidFill>
              </a:rPr>
              <a:pPr/>
              <a:t>19</a:t>
            </a:fld>
            <a:endParaRPr lang="ru-RU" altLang="ru-RU" sz="120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5"/>
            <a:ext cx="828092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chemeClr val="tx1"/>
                </a:solidFill>
              </a:rPr>
              <a:t>Вводная часть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3960440" cy="22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50825" y="0"/>
            <a:ext cx="8686800" cy="838200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ДИНАМИКА ДОХОДОВ ГОРОДСКОГО БЮДЖЕТА                                НА 2018-2019 ГОДЫ, МЛН.РУБ.</a:t>
            </a:r>
          </a:p>
        </p:txBody>
      </p:sp>
      <p:graphicFrame>
        <p:nvGraphicFramePr>
          <p:cNvPr id="11267" name="Объект 10"/>
          <p:cNvGraphicFramePr>
            <a:graphicFrameLocks noGrp="1"/>
          </p:cNvGraphicFramePr>
          <p:nvPr>
            <p:ph idx="1"/>
          </p:nvPr>
        </p:nvGraphicFramePr>
        <p:xfrm>
          <a:off x="128588" y="925513"/>
          <a:ext cx="895826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r:id="rId3" imgW="8961897" imgH="5724640" progId="Excel.Chart.8">
                  <p:embed/>
                </p:oleObj>
              </mc:Choice>
              <mc:Fallback>
                <p:oleObj r:id="rId3" imgW="8961897" imgH="572464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25513"/>
                        <a:ext cx="8958262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99B7ED0-ABC9-410F-8F0E-4568C3E48DCC}" type="slidenum">
              <a:rPr lang="ru-RU" altLang="ru-RU" sz="1200">
                <a:solidFill>
                  <a:srgbClr val="D38E27"/>
                </a:solidFill>
              </a:rPr>
              <a:pPr/>
              <a:t>20</a:t>
            </a:fld>
            <a:endParaRPr lang="ru-RU" altLang="ru-RU" sz="120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0825" y="44450"/>
            <a:ext cx="8686800" cy="739775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ДИНАМИКА РАСХОДОВ ГОРОДСКОГО БЮДЖЕТА </a:t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2018-2019 ГОДАХ, МЛН.РУБ.</a:t>
            </a:r>
          </a:p>
        </p:txBody>
      </p:sp>
      <p:sp>
        <p:nvSpPr>
          <p:cNvPr id="1229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94CA46-3BA8-4770-B4E2-B2EA40B2757E}" type="slidenum">
              <a:rPr lang="ru-RU" altLang="ru-RU" sz="1200">
                <a:solidFill>
                  <a:srgbClr val="D38E27"/>
                </a:solidFill>
              </a:rPr>
              <a:pPr/>
              <a:t>21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 rot="10800000" flipV="1">
            <a:off x="4208463" y="981075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108,9 %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135331">
            <a:off x="3560763" y="1336675"/>
            <a:ext cx="2665412" cy="4984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400">
              <a:solidFill>
                <a:prstClr val="black"/>
              </a:solidFill>
            </a:endParaRPr>
          </a:p>
        </p:txBody>
      </p:sp>
      <p:graphicFrame>
        <p:nvGraphicFramePr>
          <p:cNvPr id="12294" name="Объект 2"/>
          <p:cNvGraphicFramePr>
            <a:graphicFrameLocks noGrp="1"/>
          </p:cNvGraphicFramePr>
          <p:nvPr/>
        </p:nvGraphicFramePr>
        <p:xfrm>
          <a:off x="217488" y="908050"/>
          <a:ext cx="8958262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hart" r:id="rId3" imgW="8967993" imgH="5730737" progId="Excel.Chart.8">
                  <p:embed/>
                </p:oleObj>
              </mc:Choice>
              <mc:Fallback>
                <p:oleObj name="Chart" r:id="rId3" imgW="8967993" imgH="573073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908050"/>
                        <a:ext cx="8958262" cy="572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0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 lIns="91440" rIns="91440" bIns="4572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ДОЛЯ РАСХОДОВ ГОРОДСКОГО БЮДЖЕТА,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ФОРМИРУЕМЫХ В РАМКАХ МУНИЦИПАЛЬНЫХ ПРОГРАММ, МЛН.РУБ.</a:t>
            </a:r>
          </a:p>
        </p:txBody>
      </p:sp>
      <p:graphicFrame>
        <p:nvGraphicFramePr>
          <p:cNvPr id="13315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1974850"/>
          <a:ext cx="4511675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Worksheet" r:id="rId3" imgW="2866921" imgH="2809890" progId="Excel.Sheet.8">
                  <p:embed/>
                </p:oleObj>
              </mc:Choice>
              <mc:Fallback>
                <p:oleObj name="Worksheet" r:id="rId3" imgW="2866921" imgH="28098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74850"/>
                        <a:ext cx="4511675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1C4F204-E2B8-476F-8C19-18572A9FFF9B}" type="slidenum">
              <a:rPr lang="ru-RU" altLang="ru-RU" sz="1200">
                <a:solidFill>
                  <a:srgbClr val="D38E27"/>
                </a:solidFill>
              </a:rPr>
              <a:pPr/>
              <a:t>22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940425" y="1096963"/>
            <a:ext cx="2276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3333CC"/>
                </a:solidFill>
              </a:rPr>
              <a:t>на 2019 год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403350" y="1125538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3333CC"/>
                </a:solidFill>
              </a:rPr>
              <a:t>на 2018 год</a:t>
            </a:r>
          </a:p>
        </p:txBody>
      </p:sp>
      <p:graphicFrame>
        <p:nvGraphicFramePr>
          <p:cNvPr id="13319" name="Объект 2"/>
          <p:cNvGraphicFramePr>
            <a:graphicFrameLocks noGrp="1" noChangeAspect="1"/>
          </p:cNvGraphicFramePr>
          <p:nvPr/>
        </p:nvGraphicFramePr>
        <p:xfrm>
          <a:off x="4500563" y="1773238"/>
          <a:ext cx="4824412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Worksheet" r:id="rId5" imgW="3067089" imgH="2905200" progId="Excel.Sheet.8">
                  <p:embed/>
                </p:oleObj>
              </mc:Choice>
              <mc:Fallback>
                <p:oleObj name="Worksheet" r:id="rId5" imgW="3067089" imgH="2905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73238"/>
                        <a:ext cx="4824412" cy="476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xfrm>
            <a:off x="323850" y="4763"/>
            <a:ext cx="8686800" cy="838200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СТРУКТУРА РАСХОДОВ ГОРОДСКОГО БЮДЖЕТА </a:t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 2018 -2019 ГОДЫ, МЛН.РУБ. И В ПРОЦЕНТАХ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8C10217-7E9E-4560-93CD-B713CD82FFB1}" type="slidenum">
              <a:rPr lang="ru-RU" altLang="ru-RU" sz="1200">
                <a:solidFill>
                  <a:srgbClr val="D38E27"/>
                </a:solidFill>
              </a:rPr>
              <a:pPr/>
              <a:t>23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graphicFrame>
        <p:nvGraphicFramePr>
          <p:cNvPr id="15425" name="Group 65"/>
          <p:cNvGraphicFramePr>
            <a:graphicFrameLocks noGrp="1"/>
          </p:cNvGraphicFramePr>
          <p:nvPr/>
        </p:nvGraphicFramePr>
        <p:xfrm>
          <a:off x="34925" y="908050"/>
          <a:ext cx="9109075" cy="5905500"/>
        </p:xfrm>
        <a:graphic>
          <a:graphicData uri="http://schemas.openxmlformats.org/drawingml/2006/table">
            <a:tbl>
              <a:tblPr/>
              <a:tblGrid>
                <a:gridCol w="4626977"/>
                <a:gridCol w="2114363"/>
                <a:gridCol w="2367735"/>
              </a:tblGrid>
              <a:tr h="4504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разделов классификации расходов бюджетов</a:t>
                      </a:r>
                    </a:p>
                  </a:txBody>
                  <a:tcPr marL="9526" marR="9526" marT="952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Предельные объемы</a:t>
                      </a:r>
                    </a:p>
                  </a:txBody>
                  <a:tcPr marL="9526" marR="9526" marT="952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(процент)</a:t>
                      </a:r>
                    </a:p>
                  </a:txBody>
                  <a:tcPr marL="9526" marR="9526" marT="952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 (процент)</a:t>
                      </a:r>
                    </a:p>
                  </a:txBody>
                  <a:tcPr marL="9526" marR="9526" marT="952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67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104,4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85,1 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260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13,9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1,3%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12,9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9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,1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3,0%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2,9%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2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74,2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71,4 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1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693,2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794,6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44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50,4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4,6%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47,2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4,0%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38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70,1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79,2 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67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29,6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55,0 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,7%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67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2,0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92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26,1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1,1          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,1%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09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РАСХОДОВ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1097  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1180,4 </a:t>
                      </a:r>
                    </a:p>
                  </a:txBody>
                  <a:tcPr marL="9526" marR="9526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97" name="Line 64"/>
          <p:cNvSpPr>
            <a:spLocks noChangeShapeType="1"/>
          </p:cNvSpPr>
          <p:nvPr/>
        </p:nvSpPr>
        <p:spPr bwMode="auto">
          <a:xfrm>
            <a:off x="5651500" y="19161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4617B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98" name="Line 65"/>
          <p:cNvSpPr>
            <a:spLocks noChangeShapeType="1"/>
          </p:cNvSpPr>
          <p:nvPr/>
        </p:nvSpPr>
        <p:spPr bwMode="auto">
          <a:xfrm>
            <a:off x="7885113" y="19161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4617B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9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2F67D8-3B3C-4CCC-AAE1-9912ECF08210}" type="slidenum">
              <a:rPr lang="ru-RU" altLang="ru-RU" sz="1200" smtClean="0">
                <a:solidFill>
                  <a:srgbClr val="D38E2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1200" smtClean="0">
              <a:solidFill>
                <a:srgbClr val="D38E27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01638" y="63500"/>
            <a:ext cx="8569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РАСХОДЫ ГОРОДСКОГО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НА ОБРАЗОВАНИЕ В 2018-2019 ГОДАХ, МЛН.РУБ.</a:t>
            </a:r>
          </a:p>
        </p:txBody>
      </p:sp>
      <p:graphicFrame>
        <p:nvGraphicFramePr>
          <p:cNvPr id="15364" name="Диаграмма 8"/>
          <p:cNvGraphicFramePr>
            <a:graphicFrameLocks/>
          </p:cNvGraphicFramePr>
          <p:nvPr/>
        </p:nvGraphicFramePr>
        <p:xfrm>
          <a:off x="57150" y="1001713"/>
          <a:ext cx="8958263" cy="5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Chart" r:id="rId3" imgW="8961897" imgH="5913633" progId="Excel.Chart.8">
                  <p:embed/>
                </p:oleObj>
              </mc:Choice>
              <mc:Fallback>
                <p:oleObj name="Chart" r:id="rId3" imgW="8961897" imgH="59136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01713"/>
                        <a:ext cx="8958263" cy="59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21300716">
            <a:off x="2894013" y="909638"/>
            <a:ext cx="3355975" cy="733425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4224338" y="890588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F6FC6">
                    <a:lumMod val="50000"/>
                  </a:srgbClr>
                </a:solidFill>
              </a:rPr>
              <a:t>114,6%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2339975" y="1844675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prstClr val="white"/>
                </a:solidFill>
              </a:rPr>
              <a:t>693,2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5292725" y="1435100"/>
            <a:ext cx="1439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prstClr val="white"/>
                </a:solidFill>
              </a:rPr>
              <a:t>794,6</a:t>
            </a:r>
          </a:p>
        </p:txBody>
      </p:sp>
    </p:spTree>
    <p:extLst>
      <p:ext uri="{BB962C8B-B14F-4D97-AF65-F5344CB8AC3E}">
        <p14:creationId xmlns:p14="http://schemas.microsoft.com/office/powerpoint/2010/main" val="38647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Налоговые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06725" y="-4763"/>
            <a:ext cx="6145213" cy="63341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Субсидии муниципальным бюджетным учреждениям и негосударственному общеобразовательному учреждению «Православная гимназия» - 253,3 млн. руб.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06725" y="674688"/>
            <a:ext cx="6159500" cy="41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indent="342900"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Доведение средней заработной платы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пед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работников 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доп.образования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- 0,7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98800" y="4254500"/>
            <a:ext cx="6035675" cy="5207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Реконструкция объекта незавершенного строительства и здания спорткомплекса им. А.В. Паушкина – 3,9 млн. руб.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40075" y="4816475"/>
            <a:ext cx="6011863" cy="828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300" b="1" dirty="0" smtClean="0">
                <a:solidFill>
                  <a:prstClr val="black"/>
                </a:solidFill>
                <a:latin typeface="Calibri"/>
                <a:cs typeface="Arial" charset="0"/>
              </a:rPr>
              <a:t>Техническое оснащение и содержание виртуального концертного зала, оснащение муз. инструментами, оборудованием и учебными материалами МБУ ДО «Детская школа искусств им. М.А. Балакирева» - 0,5 млн. руб.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41663" y="5683250"/>
            <a:ext cx="6015037" cy="295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Оздоровление детей в каникулярное время– 2,6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4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Средства городского бюджета -                              358,8 </a:t>
            </a:r>
            <a:r>
              <a:rPr lang="ru-RU" altLang="ru-RU" sz="2300" b="1" dirty="0" err="1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млн.руб</a:t>
            </a:r>
            <a:r>
              <a:rPr lang="ru-RU" altLang="ru-RU" sz="23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55950" y="6438900"/>
            <a:ext cx="5980113" cy="347663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Содержание аппарата и МКУ  – 89,8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4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76500" y="404813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19350" y="404813"/>
            <a:ext cx="50800" cy="6111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55863" y="88265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70150" y="211931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55863" y="27432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19350" y="451485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47925" y="5240338"/>
            <a:ext cx="5349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09825" y="5835650"/>
            <a:ext cx="5730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44838" y="6059488"/>
            <a:ext cx="5980112" cy="280987"/>
          </a:xfrm>
          <a:prstGeom prst="rect">
            <a:avLst/>
          </a:prstGeom>
          <a:solidFill>
            <a:srgbClr val="D1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Проведение мероприятий для детей и молодежи – 0,4 </a:t>
            </a:r>
            <a:r>
              <a:rPr lang="ru-RU" sz="1400" b="1" dirty="0" err="1">
                <a:solidFill>
                  <a:prstClr val="black"/>
                </a:solidFill>
                <a:latin typeface="Calibri"/>
                <a:cs typeface="Arial" charset="0"/>
              </a:rPr>
              <a:t>млн.руб</a:t>
            </a:r>
            <a:r>
              <a:rPr 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11413" y="6173788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006725" y="2579688"/>
            <a:ext cx="6126163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Организация питания обучающихся – 6,3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4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19350" y="6515100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06725" y="2938463"/>
            <a:ext cx="6116638" cy="287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4617B"/>
                </a:solidFill>
                <a:cs typeface="Arial" charset="0"/>
              </a:rPr>
              <a:t>               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Текущий ремонт кровли школы № 5 –0,2 млн. руб.</a:t>
            </a:r>
          </a:p>
        </p:txBody>
      </p:sp>
      <p:cxnSp>
        <p:nvCxnSpPr>
          <p:cNvPr id="2" name="Прямая со стрелкой 21"/>
          <p:cNvCxnSpPr/>
          <p:nvPr/>
        </p:nvCxnSpPr>
        <p:spPr>
          <a:xfrm>
            <a:off x="2409825" y="305276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26"/>
          <p:cNvSpPr/>
          <p:nvPr/>
        </p:nvSpPr>
        <p:spPr>
          <a:xfrm>
            <a:off x="3006725" y="1887538"/>
            <a:ext cx="6132513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Оснащение медицинского блока отделений организаций медицинской помощи несовершеннолетним, обучающимся в образовательных организациях – 0,2 млн. руб.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048000" y="3698875"/>
            <a:ext cx="6115050" cy="506413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Осуществление авторского надзора за реконструкцией объекта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незаверш</a:t>
            </a:r>
            <a:r>
              <a:rPr lang="ru-RU" altLang="ru-RU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. строительства и здания спорткомплекса им. Паушкина – 0,2 млн. руб.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436813" y="3925888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048000" y="3276600"/>
            <a:ext cx="6118225" cy="371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Calibri"/>
                <a:cs typeface="Arial" charset="0"/>
              </a:rPr>
              <a:t>Организация трудоустройства несовершеннолетних в свободное от учебы время–0,6 млн. руб.</a:t>
            </a:r>
          </a:p>
        </p:txBody>
      </p:sp>
      <p:cxnSp>
        <p:nvCxnSpPr>
          <p:cNvPr id="33" name="Прямая со стрелкой 21"/>
          <p:cNvCxnSpPr/>
          <p:nvPr/>
        </p:nvCxnSpPr>
        <p:spPr>
          <a:xfrm>
            <a:off x="2446338" y="345916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26"/>
          <p:cNvSpPr/>
          <p:nvPr/>
        </p:nvSpPr>
        <p:spPr>
          <a:xfrm>
            <a:off x="3006725" y="1131888"/>
            <a:ext cx="6118225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Создание в ДОУ условий для получения  детьми-инвалидами качественного образования– 0,1 млн. руб.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438400" y="141287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Налоговые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377825"/>
          </a:xfrm>
          <a:prstGeom prst="rect">
            <a:avLst/>
          </a:prstGeom>
          <a:solidFill>
            <a:srgbClr val="99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800" b="1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Дошкольное образование – 128,8 млн.руб.</a:t>
            </a:r>
            <a:endParaRPr lang="ru-RU" altLang="ru-RU" sz="1800" b="1" smtClean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38513" y="655638"/>
            <a:ext cx="5764212" cy="654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429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Основное общее и среднее общее образование – 239,8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38513" y="1390650"/>
            <a:ext cx="5764212" cy="630238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800" b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Повышение оплаты труда пед. работников доп.образования– 11,5 млн.руб.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308350" y="3184525"/>
            <a:ext cx="5818188" cy="36988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800" b="1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Оздоровление детей -  5,8 млн.руб.</a:t>
            </a:r>
            <a:endParaRPr lang="ru-RU" altLang="ru-RU" sz="1800" b="1" smtClean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Средства областного бюджета -                              435,8 </a:t>
            </a:r>
            <a:r>
              <a:rPr lang="ru-RU" altLang="ru-RU" sz="2400" b="1" dirty="0" err="1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млн.руб</a:t>
            </a:r>
            <a:r>
              <a:rPr lang="ru-RU" altLang="ru-RU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Прямая со стрелкой 12"/>
          <p:cNvCxnSpPr>
            <a:endCxn id="17411" idx="1"/>
          </p:cNvCxnSpPr>
          <p:nvPr/>
        </p:nvCxnSpPr>
        <p:spPr>
          <a:xfrm flipV="1">
            <a:off x="2789238" y="377825"/>
            <a:ext cx="571500" cy="144463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06700" y="522288"/>
            <a:ext cx="19050" cy="6219825"/>
          </a:xfrm>
          <a:prstGeom prst="line">
            <a:avLst/>
          </a:pr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43213" y="1073150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43213" y="1746250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43213" y="2306638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9238" y="2840038"/>
            <a:ext cx="571500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89238" y="6742113"/>
            <a:ext cx="573087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 Box 6"/>
          <p:cNvSpPr txBox="1">
            <a:spLocks noChangeArrowheads="1"/>
          </p:cNvSpPr>
          <p:nvPr/>
        </p:nvSpPr>
        <p:spPr bwMode="auto">
          <a:xfrm>
            <a:off x="3338513" y="2538413"/>
            <a:ext cx="5795962" cy="603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Оснащение пунктов проведения экзаменов системами видеонаблюдения – 1,1 млн.руб.</a:t>
            </a:r>
            <a:endParaRPr lang="ru-RU" altLang="ru-RU" sz="1800" b="1" smtClean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16288" y="2105025"/>
            <a:ext cx="5818187" cy="36036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Питание учащихся 1- 4 классов – 8,4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млн.руб</a:t>
            </a:r>
            <a:r>
              <a:rPr lang="ru-RU" altLang="ru-RU" b="1" dirty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89238" y="3357563"/>
            <a:ext cx="519112" cy="15875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3306763" y="3602038"/>
            <a:ext cx="5795962" cy="606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Создание в ДОУ условий для получения детьми-инвалидами качественного образования– 2,0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altLang="ru-RU" sz="1800" b="1" dirty="0" smtClean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806700" y="3898900"/>
            <a:ext cx="519113" cy="15875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 Box 6"/>
          <p:cNvSpPr txBox="1">
            <a:spLocks noChangeArrowheads="1"/>
          </p:cNvSpPr>
          <p:nvPr/>
        </p:nvSpPr>
        <p:spPr bwMode="auto">
          <a:xfrm>
            <a:off x="3306763" y="4260850"/>
            <a:ext cx="5795962" cy="85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Оснащение медицинского блока отделений организаций медицинской помощи несовершеннолетним, обучающимся в образовательных организациях  - </a:t>
            </a: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2,0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altLang="ru-RU" sz="1800" b="1" dirty="0" smtClean="0">
                <a:solidFill>
                  <a:prstClr val="black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altLang="ru-RU" sz="1800" b="1" dirty="0" smtClean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89238" y="4591050"/>
            <a:ext cx="519112" cy="14288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 Box 5"/>
          <p:cNvSpPr txBox="1">
            <a:spLocks noChangeArrowheads="1"/>
          </p:cNvSpPr>
          <p:nvPr/>
        </p:nvSpPr>
        <p:spPr bwMode="auto">
          <a:xfrm>
            <a:off x="3370263" y="5156200"/>
            <a:ext cx="5764212" cy="630238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Реконструкция объекта незавершенного строительства и здания спорткомплекса им. Паушкина– 35,0 млн.руб.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06700" y="5408613"/>
            <a:ext cx="519113" cy="15875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Text Box 3"/>
          <p:cNvSpPr txBox="1">
            <a:spLocks noChangeArrowheads="1"/>
          </p:cNvSpPr>
          <p:nvPr/>
        </p:nvSpPr>
        <p:spPr bwMode="auto">
          <a:xfrm>
            <a:off x="3390900" y="5969000"/>
            <a:ext cx="5783263" cy="862013"/>
          </a:xfrm>
          <a:prstGeom prst="rect">
            <a:avLst/>
          </a:prstGeom>
          <a:solidFill>
            <a:srgbClr val="99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Техническое оснащение и содержание виртуального концертного зала МБУ ДО «Детская школа искусств им. М.А. Балакирева» – 1,4 млн.руб.</a:t>
            </a:r>
            <a:endParaRPr lang="ru-RU" altLang="ru-RU" sz="1600" b="1" smtClean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9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CF4D66A-221E-44C3-A730-87B89C7B8E1E}" type="slidenum">
              <a:rPr lang="ru-RU" altLang="ru-RU" sz="1200" smtClean="0">
                <a:solidFill>
                  <a:srgbClr val="D38E2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1200" smtClean="0">
              <a:solidFill>
                <a:srgbClr val="D38E27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7950" y="3175"/>
            <a:ext cx="90360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РАСХОДЫ ГОРОДСКОГО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НА СОЦИАЛЬНУЮ ПОЛИТИКУ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В 2018-2019 ГОДАХ, МЛН.РУБ.</a:t>
            </a:r>
          </a:p>
        </p:txBody>
      </p:sp>
      <p:graphicFrame>
        <p:nvGraphicFramePr>
          <p:cNvPr id="18436" name="Объект 2"/>
          <p:cNvGraphicFramePr>
            <a:graphicFrameLocks noGrp="1"/>
          </p:cNvGraphicFramePr>
          <p:nvPr/>
        </p:nvGraphicFramePr>
        <p:xfrm>
          <a:off x="128588" y="1341438"/>
          <a:ext cx="8958262" cy="556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r:id="rId3" imgW="8961897" imgH="5566130" progId="Excel.Chart.8">
                  <p:embed/>
                </p:oleObj>
              </mc:Choice>
              <mc:Fallback>
                <p:oleObj r:id="rId3" imgW="8961897" imgH="556613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41438"/>
                        <a:ext cx="8958262" cy="556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Налоговые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38513" y="5335588"/>
            <a:ext cx="5688012" cy="2873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Социальная поддержка детей-инвалидов – 0,8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48038" y="3663950"/>
            <a:ext cx="5722937" cy="539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indent="342900"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Социальная  поддержка по оплате жилья и коммунальных услуг - 1,5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48038" y="25400"/>
            <a:ext cx="5651500" cy="328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Обеспечение жильем молодых семей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– 3,6 млн. руб.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48038" y="6361113"/>
            <a:ext cx="56959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Деятельность по опеке и попечительству - 1,6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endParaRPr lang="ru-RU" altLang="ru-RU" sz="1600" b="1" dirty="0" smtClean="0">
              <a:solidFill>
                <a:srgbClr val="000000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48038" y="5678488"/>
            <a:ext cx="5722937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Содержание детей в семье опекуна и приемной семье –             23,3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Средства областного бюджета -                              75,4 </a:t>
            </a:r>
            <a:r>
              <a:rPr lang="ru-RU" altLang="ru-RU" sz="2300" b="1" dirty="0" err="1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млн.руб</a:t>
            </a:r>
            <a:r>
              <a:rPr lang="ru-RU" altLang="ru-RU" sz="23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38513" y="3240088"/>
            <a:ext cx="5705475" cy="360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Обеспечение жильем детей-сирот – 11,8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40038" y="4005263"/>
            <a:ext cx="54292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43213" y="188913"/>
            <a:ext cx="26987" cy="638333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5913" y="27813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4" idx="1"/>
          </p:cNvCxnSpPr>
          <p:nvPr/>
        </p:nvCxnSpPr>
        <p:spPr>
          <a:xfrm>
            <a:off x="2838450" y="5010150"/>
            <a:ext cx="49053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95600" y="18891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43213" y="4459288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1"/>
          </p:cNvCxnSpPr>
          <p:nvPr/>
        </p:nvCxnSpPr>
        <p:spPr>
          <a:xfrm flipV="1">
            <a:off x="2843213" y="5478463"/>
            <a:ext cx="495300" cy="381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89250" y="6002338"/>
            <a:ext cx="49053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357563" y="1908175"/>
            <a:ext cx="5686425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Предоставление жилищных субсидий гос. служащим Владимирской области, работникам гос. учреждений, финансируемых из областного бюджета, муниципальным служащим и работникам учреждений бюджетной сферы, финансируемых из местных бюджетов</a:t>
            </a:r>
            <a:r>
              <a:rPr lang="ru-RU" altLang="ru-RU" sz="15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ru-RU" altLang="ru-RU" sz="1500" b="1" dirty="0" smtClean="0">
                <a:solidFill>
                  <a:prstClr val="black"/>
                </a:solidFill>
                <a:latin typeface="Calibri"/>
                <a:cs typeface="Arial" charset="0"/>
              </a:rPr>
              <a:t>-0,8 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млн.руб</a:t>
            </a:r>
            <a:r>
              <a:rPr lang="ru-RU" altLang="ru-RU" sz="1500" b="1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28988" y="4249738"/>
            <a:ext cx="5715000" cy="420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Calibri"/>
                <a:cs typeface="Arial" charset="0"/>
              </a:rPr>
              <a:t>Месячные социальные проездные билеты – 2,7 </a:t>
            </a:r>
            <a:r>
              <a:rPr lang="ru-RU" altLang="ru-RU" sz="1600" b="1" dirty="0" err="1">
                <a:solidFill>
                  <a:prstClr val="black"/>
                </a:solidFill>
                <a:latin typeface="Calibri"/>
                <a:cs typeface="Arial" charset="0"/>
              </a:rPr>
              <a:t>млн.руб</a:t>
            </a:r>
            <a:r>
              <a:rPr lang="ru-RU" altLang="ru-RU" sz="1600" b="1" dirty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865438" y="6572250"/>
            <a:ext cx="49212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12"/>
          <p:cNvCxnSpPr/>
          <p:nvPr/>
        </p:nvCxnSpPr>
        <p:spPr>
          <a:xfrm>
            <a:off x="2862263" y="546100"/>
            <a:ext cx="544512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28988" y="4722813"/>
            <a:ext cx="5715000" cy="576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Компенсация части родительской платы в ДОУ -  25,6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ru-RU" altLang="ru-RU" sz="1600" b="1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75025" y="388938"/>
            <a:ext cx="5651500" cy="312737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Обеспечение жильем многодетных семей</a:t>
            </a:r>
            <a:r>
              <a:rPr lang="ru-RU" altLang="ru-RU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 – 1,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2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cxnSp>
        <p:nvCxnSpPr>
          <p:cNvPr id="11" name="Прямая со стрелкой 21"/>
          <p:cNvCxnSpPr/>
          <p:nvPr/>
        </p:nvCxnSpPr>
        <p:spPr>
          <a:xfrm>
            <a:off x="2843213" y="343217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382963" y="739775"/>
            <a:ext cx="5688012" cy="1123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Обеспечение жильем граждан по законам «О ветеранах», «О соц. защите инвалидов в РФ», в соответствии с Указом Президента  РФ от 7 мая 2008 года № 714 «Об обеспечении жильем ветеранов ВОВ 1941-1945 годов»  - 2,5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млн.руб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865438" y="141287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448A5D4-C262-4390-B1B6-6BB6E7B02D1C}" type="slidenum">
              <a:rPr lang="ru-RU" altLang="ru-RU" sz="1200">
                <a:solidFill>
                  <a:srgbClr val="D38E27"/>
                </a:solidFill>
              </a:rPr>
              <a:pPr/>
              <a:t>29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395288" y="0"/>
            <a:ext cx="85693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РАСХОДЫ ГОРОДСКОГО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НА КУЛЬТУРУ В 2018-2019 ГОДАХ, МЛН.РУБ.</a:t>
            </a:r>
          </a:p>
        </p:txBody>
      </p:sp>
      <p:graphicFrame>
        <p:nvGraphicFramePr>
          <p:cNvPr id="20484" name="Объект 2"/>
          <p:cNvGraphicFramePr>
            <a:graphicFrameLocks noGrp="1"/>
          </p:cNvGraphicFramePr>
          <p:nvPr/>
        </p:nvGraphicFramePr>
        <p:xfrm>
          <a:off x="128588" y="925513"/>
          <a:ext cx="895826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r:id="rId3" imgW="8961897" imgH="5724640" progId="Excel.Chart.8">
                  <p:embed/>
                </p:oleObj>
              </mc:Choice>
              <mc:Fallback>
                <p:oleObj r:id="rId3" imgW="8961897" imgH="572464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25513"/>
                        <a:ext cx="8958262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24" y="44624"/>
            <a:ext cx="8336109" cy="58868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Структура городского бюджета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26651"/>
              </p:ext>
            </p:extLst>
          </p:nvPr>
        </p:nvGraphicFramePr>
        <p:xfrm>
          <a:off x="179512" y="3429000"/>
          <a:ext cx="878497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Документ" r:id="rId3" imgW="10344873" imgH="3382559" progId="Word.Document.12">
                  <p:embed/>
                </p:oleObj>
              </mc:Choice>
              <mc:Fallback>
                <p:oleObj name="Документ" r:id="rId3" imgW="10344873" imgH="338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429000"/>
                        <a:ext cx="878497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34399" y="764704"/>
            <a:ext cx="8784976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Бюджет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 представляет собой план образования и расходования денежных средств, предназначенных для финансового обеспечения задач и функций местного самоуправления, который утверждается в форме решения Совета народных депутатов на определенный период времени. Бюджет утверждается сроком на три финансовых года.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состоит из трех основных частей: доходов, расходов и источников финансирования дефицита бюджета.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697" y="3140968"/>
            <a:ext cx="8352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Схематично бюджет можно изобразить следующим образом: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Налоговые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668337"/>
          </a:xfrm>
          <a:prstGeom prst="rect">
            <a:avLst/>
          </a:prstGeom>
          <a:solidFill>
            <a:srgbClr val="DECFF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Субсидии муниципальным бюджетным учреждениям  - 30,1 млн.руб.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13113" y="1355725"/>
            <a:ext cx="5878512" cy="684213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429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Повышение заработной платы работникам культуры – 6,0 млн.руб.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273425" y="4502150"/>
            <a:ext cx="5867400" cy="865188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культурных мероприятий–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2,3 млн.руб</a:t>
            </a:r>
            <a:r>
              <a:rPr lang="ru-RU" altLang="ru-RU" sz="2000" b="1" smtClean="0">
                <a:solidFill>
                  <a:srgbClr val="04617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Культура - 47,2 </a:t>
            </a:r>
            <a:r>
              <a:rPr lang="ru-RU" altLang="ru-RU" sz="2400" b="1" dirty="0" err="1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млн.руб</a:t>
            </a:r>
            <a:r>
              <a:rPr lang="ru-RU" altLang="ru-RU" sz="2400" b="1" dirty="0" smtClean="0">
                <a:solidFill>
                  <a:srgbClr val="FFFFFF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340100" y="5757863"/>
            <a:ext cx="5800725" cy="839787"/>
          </a:xfrm>
          <a:prstGeom prst="rect">
            <a:avLst/>
          </a:prstGeom>
          <a:solidFill>
            <a:srgbClr val="99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Содержание аппарата и МКУ «ЦБК» –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6,8 млн.руб.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endCxn id="21507" idx="1"/>
          </p:cNvCxnSpPr>
          <p:nvPr/>
        </p:nvCxnSpPr>
        <p:spPr>
          <a:xfrm>
            <a:off x="2789238" y="522288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71775" y="549275"/>
            <a:ext cx="36513" cy="54991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71775" y="162877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71775" y="27813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Прямая со стрелкой 22"/>
          <p:cNvCxnSpPr>
            <a:cxnSpLocks noChangeShapeType="1"/>
          </p:cNvCxnSpPr>
          <p:nvPr/>
        </p:nvCxnSpPr>
        <p:spPr bwMode="auto">
          <a:xfrm flipV="1">
            <a:off x="2771775" y="3819525"/>
            <a:ext cx="504825" cy="1588"/>
          </a:xfrm>
          <a:prstGeom prst="straightConnector1">
            <a:avLst/>
          </a:prstGeom>
          <a:noFill/>
          <a:ln w="3492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 стрелкой 25"/>
          <p:cNvCxnSpPr/>
          <p:nvPr/>
        </p:nvCxnSpPr>
        <p:spPr>
          <a:xfrm>
            <a:off x="2771775" y="6010275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 Box 6"/>
          <p:cNvSpPr txBox="1">
            <a:spLocks noChangeArrowheads="1"/>
          </p:cNvSpPr>
          <p:nvPr/>
        </p:nvSpPr>
        <p:spPr bwMode="auto">
          <a:xfrm>
            <a:off x="3309938" y="3497263"/>
            <a:ext cx="5867400" cy="71755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Приобретение периодических изданий и литературы для библиотек – 0,1 млн.руб.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19463" y="2316163"/>
            <a:ext cx="5867400" cy="792162"/>
          </a:xfrm>
          <a:prstGeom prst="rect">
            <a:avLst/>
          </a:prstGeom>
          <a:solidFill>
            <a:srgbClr val="E8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Содержание духового оркестра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1,9 </a:t>
            </a:r>
            <a:r>
              <a:rPr lang="ru-RU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млн.руб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cxnSp>
        <p:nvCxnSpPr>
          <p:cNvPr id="4" name="Прямая со стрелкой 22"/>
          <p:cNvCxnSpPr/>
          <p:nvPr/>
        </p:nvCxnSpPr>
        <p:spPr>
          <a:xfrm>
            <a:off x="2789238" y="4933950"/>
            <a:ext cx="50482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38B939B-506D-4DCA-B924-038AEA879B59}" type="slidenum">
              <a:rPr lang="ru-RU" altLang="ru-RU" sz="1200">
                <a:solidFill>
                  <a:srgbClr val="D38E27"/>
                </a:solidFill>
              </a:rPr>
              <a:pPr/>
              <a:t>31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graphicFrame>
        <p:nvGraphicFramePr>
          <p:cNvPr id="62424" name="Group 984"/>
          <p:cNvGraphicFramePr>
            <a:graphicFrameLocks noGrp="1"/>
          </p:cNvGraphicFramePr>
          <p:nvPr/>
        </p:nvGraphicFramePr>
        <p:xfrm>
          <a:off x="755650" y="-11260138"/>
          <a:ext cx="6710363" cy="1554180"/>
        </p:xfrm>
        <a:graphic>
          <a:graphicData uri="http://schemas.openxmlformats.org/drawingml/2006/table">
            <a:tbl>
              <a:tblPr/>
              <a:tblGrid>
                <a:gridCol w="215900"/>
                <a:gridCol w="622300"/>
                <a:gridCol w="419100"/>
                <a:gridCol w="420688"/>
                <a:gridCol w="419100"/>
                <a:gridCol w="419100"/>
                <a:gridCol w="419100"/>
                <a:gridCol w="420687"/>
                <a:gridCol w="419100"/>
                <a:gridCol w="419100"/>
                <a:gridCol w="419100"/>
                <a:gridCol w="419100"/>
                <a:gridCol w="420688"/>
                <a:gridCol w="419100"/>
                <a:gridCol w="417512"/>
                <a:gridCol w="420688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1" name="Rectangle 58"/>
          <p:cNvSpPr>
            <a:spLocks noChangeArrowheads="1"/>
          </p:cNvSpPr>
          <p:nvPr/>
        </p:nvSpPr>
        <p:spPr bwMode="auto">
          <a:xfrm>
            <a:off x="300038" y="44450"/>
            <a:ext cx="87233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РАСХОДЫ ГОРОДСКОГО БЮДЖЕТА НА ФИЗИЧЕСКУЮ КУЛЬТУРУ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И СПОРТ В 2018-2019 ГОДАХ, МЛН.РУБ.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/>
        </p:nvGraphicFramePr>
        <p:xfrm>
          <a:off x="128588" y="925513"/>
          <a:ext cx="895826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Chart" r:id="rId3" imgW="8961897" imgH="5730737" progId="Excel.Chart.8">
                  <p:embed/>
                </p:oleObj>
              </mc:Choice>
              <mc:Fallback>
                <p:oleObj name="Chart" r:id="rId3" imgW="8961897" imgH="573073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25513"/>
                        <a:ext cx="8958262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4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Налоговые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16300" y="188913"/>
            <a:ext cx="5783263" cy="66833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Субсидии муниципальным бюджетным учреждениям  - 39,9 млн.руб.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376613" y="3273425"/>
            <a:ext cx="5724525" cy="647700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спортивно-массовых мероприятий – 2,0 млн.руб.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519363" cy="17716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И СПОРТ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 </a:t>
            </a:r>
            <a:r>
              <a:rPr lang="ru-RU" altLang="ru-RU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altLang="ru-RU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354388" y="4205288"/>
            <a:ext cx="5800725" cy="60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20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Освещение лыжной трассы – 0,2 млн.руб.</a:t>
            </a:r>
            <a:endParaRPr lang="ru-RU" altLang="ru-RU" sz="2000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3559" name="Прямая со стрелкой 12"/>
          <p:cNvCxnSpPr>
            <a:cxnSpLocks noChangeShapeType="1"/>
            <a:endCxn id="23555" idx="1"/>
          </p:cNvCxnSpPr>
          <p:nvPr/>
        </p:nvCxnSpPr>
        <p:spPr bwMode="auto">
          <a:xfrm flipV="1">
            <a:off x="2771775" y="523875"/>
            <a:ext cx="644525" cy="25400"/>
          </a:xfrm>
          <a:prstGeom prst="straightConnector1">
            <a:avLst/>
          </a:prstGeom>
          <a:noFill/>
          <a:ln w="3492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71775" y="549275"/>
            <a:ext cx="19050" cy="60658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65425" y="2611438"/>
            <a:ext cx="677863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63838" y="3613150"/>
            <a:ext cx="606425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98763" y="4505325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 Box 6"/>
          <p:cNvSpPr txBox="1">
            <a:spLocks noChangeArrowheads="1"/>
          </p:cNvSpPr>
          <p:nvPr/>
        </p:nvSpPr>
        <p:spPr bwMode="auto">
          <a:xfrm>
            <a:off x="3408363" y="2270125"/>
            <a:ext cx="5724525" cy="758825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</a:rPr>
              <a:t>Строительство многофункциональной игровой площадки – 4,9 млн.руб.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9150" y="4921250"/>
            <a:ext cx="5795963" cy="7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Заключение договоров с тренерами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1,0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млн.руб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3566" name="Text Box 8"/>
          <p:cNvSpPr txBox="1">
            <a:spLocks noChangeArrowheads="1"/>
          </p:cNvSpPr>
          <p:nvPr/>
        </p:nvSpPr>
        <p:spPr bwMode="auto">
          <a:xfrm>
            <a:off x="3343275" y="5876925"/>
            <a:ext cx="5800725" cy="815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Содержание аппарата управления и МКУ «ЦБ физкультуры и спорта» -  6,6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.</a:t>
            </a:r>
            <a:endParaRPr lang="ru-RU" altLang="ru-RU" sz="2000" b="1" dirty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790825" y="5300663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71775" y="6597650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Text Box 8"/>
          <p:cNvSpPr txBox="1">
            <a:spLocks noChangeArrowheads="1"/>
          </p:cNvSpPr>
          <p:nvPr/>
        </p:nvSpPr>
        <p:spPr bwMode="auto">
          <a:xfrm>
            <a:off x="3413125" y="1276350"/>
            <a:ext cx="57245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Укрепление материально-технической базы бюджетных учреждений– 0,4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.</a:t>
            </a:r>
            <a:endParaRPr lang="ru-RU" altLang="ru-RU" sz="2000" b="1" dirty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79713" y="1582738"/>
            <a:ext cx="677862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A0727C-CCF4-4FF0-A30A-E2BF84440F9D}" type="slidenum">
              <a:rPr lang="ru-RU" altLang="ru-RU" sz="1200">
                <a:solidFill>
                  <a:srgbClr val="D38E27"/>
                </a:solidFill>
              </a:rPr>
              <a:pPr/>
              <a:t>33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graphicFrame>
        <p:nvGraphicFramePr>
          <p:cNvPr id="62424" name="Group 984"/>
          <p:cNvGraphicFramePr>
            <a:graphicFrameLocks noGrp="1"/>
          </p:cNvGraphicFramePr>
          <p:nvPr/>
        </p:nvGraphicFramePr>
        <p:xfrm>
          <a:off x="755650" y="-11260138"/>
          <a:ext cx="6710363" cy="1554180"/>
        </p:xfrm>
        <a:graphic>
          <a:graphicData uri="http://schemas.openxmlformats.org/drawingml/2006/table">
            <a:tbl>
              <a:tblPr/>
              <a:tblGrid>
                <a:gridCol w="215900"/>
                <a:gridCol w="622300"/>
                <a:gridCol w="419100"/>
                <a:gridCol w="420688"/>
                <a:gridCol w="419100"/>
                <a:gridCol w="419100"/>
                <a:gridCol w="419100"/>
                <a:gridCol w="420687"/>
                <a:gridCol w="419100"/>
                <a:gridCol w="419100"/>
                <a:gridCol w="419100"/>
                <a:gridCol w="419100"/>
                <a:gridCol w="420688"/>
                <a:gridCol w="419100"/>
                <a:gridCol w="417512"/>
                <a:gridCol w="420688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0" marB="4567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1" name="Rectangle 58"/>
          <p:cNvSpPr>
            <a:spLocks noChangeArrowheads="1"/>
          </p:cNvSpPr>
          <p:nvPr/>
        </p:nvSpPr>
        <p:spPr bwMode="auto">
          <a:xfrm>
            <a:off x="106363" y="-17463"/>
            <a:ext cx="9110662" cy="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РАСХОДЫ ГОРОДСКОГО БЮДЖЕТА НА НАЦИОНАЛЬНУЮ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ЭКОНОМИКУ В 2018-2019 ГОДАХ, МЛН.РУБ.</a:t>
            </a:r>
          </a:p>
        </p:txBody>
      </p:sp>
      <p:graphicFrame>
        <p:nvGraphicFramePr>
          <p:cNvPr id="24629" name="Объект 2"/>
          <p:cNvGraphicFramePr>
            <a:graphicFrameLocks noGrp="1"/>
          </p:cNvGraphicFramePr>
          <p:nvPr/>
        </p:nvGraphicFramePr>
        <p:xfrm>
          <a:off x="128588" y="925513"/>
          <a:ext cx="895826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Chart" r:id="rId3" imgW="8961897" imgH="5730737" progId="Excel.Chart.8">
                  <p:embed/>
                </p:oleObj>
              </mc:Choice>
              <mc:Fallback>
                <p:oleObj name="Chart" r:id="rId3" imgW="8961897" imgH="573073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25513"/>
                        <a:ext cx="8958262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5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ДОРОЖНОГО ФОНДА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26,6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млн.р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DF4F539-5A87-40DC-BBC3-0B28EBE35344}" type="slidenum">
              <a:rPr lang="ru-RU" altLang="ru-RU" sz="1200">
                <a:solidFill>
                  <a:srgbClr val="045C75"/>
                </a:solidFill>
              </a:rPr>
              <a:pPr/>
              <a:t>34</a:t>
            </a:fld>
            <a:endParaRPr lang="ru-RU" altLang="ru-RU" sz="1200">
              <a:solidFill>
                <a:srgbClr val="045C75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252536" y="1052736"/>
          <a:ext cx="97930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6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06" name="Group 62"/>
          <p:cNvGraphicFramePr>
            <a:graphicFrameLocks noGrp="1"/>
          </p:cNvGraphicFramePr>
          <p:nvPr/>
        </p:nvGraphicFramePr>
        <p:xfrm>
          <a:off x="17463" y="1398588"/>
          <a:ext cx="9109075" cy="5459413"/>
        </p:xfrm>
        <a:graphic>
          <a:graphicData uri="http://schemas.openxmlformats.org/drawingml/2006/table">
            <a:tbl>
              <a:tblPr/>
              <a:tblGrid>
                <a:gridCol w="7812849"/>
                <a:gridCol w="1296226"/>
              </a:tblGrid>
              <a:tr h="396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2019г.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1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Приобретение жилых помещений на первичном рынке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17,4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3,0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4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Капитальный ремонт муниципального жилищного фонда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01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Взнос на капитальный ремонт общего имущества в многоквартирных домах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2,5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18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Разработка проектно-сметной документации на строительство объекта «Инженерная и транспортная инфраструктура к земельным участкам в районе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ул.Садовая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ул.Строительная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пос.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Гусевский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г.Гусь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-Хрустальный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1,0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51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Строительство инженерной и транспортной инфраструктуры к земельным участкам в районе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ул.Садовая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ул.Строительная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пос.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Гусевский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г.Гусь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-Хрустальный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0,8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652" name="Номер слайда 4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9230FFA-0BE7-4453-AFF2-2EEAEAD1C72A}" type="slidenum">
              <a:rPr lang="ru-RU" altLang="ru-RU" sz="1200" smtClean="0">
                <a:solidFill>
                  <a:srgbClr val="D38E2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 sz="1200" smtClean="0">
              <a:solidFill>
                <a:srgbClr val="D38E27"/>
              </a:solidFill>
            </a:endParaRPr>
          </a:p>
        </p:txBody>
      </p:sp>
      <p:sp>
        <p:nvSpPr>
          <p:cNvPr id="25626" name="Rectangle 3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РАСХОДЫ ГОРОДСКОГО БЮДЖЕТА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НА ЖИЛИЩНО- КОММУНАЛЬНОЕ ХОЗЯЙСТВО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НА 2019 ГОД, МЛН.РУБ</a:t>
            </a:r>
            <a:r>
              <a:rPr lang="ru-RU" altLang="ru-RU" sz="20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1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9" name="Group 31"/>
          <p:cNvGraphicFramePr>
            <a:graphicFrameLocks noGrp="1"/>
          </p:cNvGraphicFramePr>
          <p:nvPr/>
        </p:nvGraphicFramePr>
        <p:xfrm>
          <a:off x="0" y="1060450"/>
          <a:ext cx="9109075" cy="5651501"/>
        </p:xfrm>
        <a:graphic>
          <a:graphicData uri="http://schemas.openxmlformats.org/drawingml/2006/table">
            <a:tbl>
              <a:tblPr/>
              <a:tblGrid>
                <a:gridCol w="7884862"/>
                <a:gridCol w="1224213"/>
              </a:tblGrid>
              <a:tr h="406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2019г.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25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Возмещение  затрат по выносу газопровода низкого давления из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зоны строительства транспортной инфраструктуры по                                              ул. Щербакова 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0,4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6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Возмещение недополученных доходов, связанных с оказанием социальных (банных) услуг населению по тарифам, утвержденным органом местного самоуправления ниже экономически обоснованного уровня 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9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Содержание МКУ «Служба единого заказчика» г. Гусь-Хрустальный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18,7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30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Осуществление отдельных государственных полномочий по региональному государственному жилищному надзору и лицензионному контролю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9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Благоустройство города</a:t>
                      </a:r>
                    </a:p>
                  </a:txBody>
                  <a:tcPr marL="91446" marR="91446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25,5</a:t>
                      </a:r>
                    </a:p>
                  </a:txBody>
                  <a:tcPr marL="91446" marR="9144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8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ИТОГО</a:t>
                      </a:r>
                    </a:p>
                  </a:txBody>
                  <a:tcPr marL="91446" marR="9144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71,4</a:t>
                      </a:r>
                    </a:p>
                  </a:txBody>
                  <a:tcPr marL="91446" marR="9144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76" name="Номер слайда 4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D9B3D4A-89C4-4DA9-A0C0-AE4EA682AB43}" type="slidenum">
              <a:rPr lang="ru-RU" altLang="ru-RU" sz="1200" smtClean="0">
                <a:solidFill>
                  <a:srgbClr val="D38E2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altLang="ru-RU" sz="1200" smtClean="0">
              <a:solidFill>
                <a:srgbClr val="D38E27"/>
              </a:solidFill>
            </a:endParaRPr>
          </a:p>
        </p:txBody>
      </p:sp>
      <p:sp>
        <p:nvSpPr>
          <p:cNvPr id="26647" name="Rectangle 61"/>
          <p:cNvSpPr>
            <a:spLocks noChangeArrowheads="1"/>
          </p:cNvSpPr>
          <p:nvPr/>
        </p:nvSpPr>
        <p:spPr bwMode="auto">
          <a:xfrm>
            <a:off x="96838" y="84138"/>
            <a:ext cx="9047162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РАСХОДЫ ГОРОДСКОГО БЮДЖЕТА 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 ЖИЛИЩНО- КОММУНАЛЬНОЕ ХОЗЯЙСТВО НА 2019 ГОД, МЛН.РУБ.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9DD9">
                    <a:lumMod val="50000"/>
                  </a:srgbClr>
                </a:solidFill>
                <a:latin typeface="Arial" charset="0"/>
                <a:cs typeface="Arial" charset="0"/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5735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РАСХОДЫ ГОРОДСКОГО БЮДЖЕТА НА БЛАГОУСТРОЙСТВО В 2019 ГОДУ - </a:t>
            </a:r>
            <a:r>
              <a:rPr lang="ru-RU" sz="3600" b="1" dirty="0" smtClean="0">
                <a:solidFill>
                  <a:srgbClr val="C00000"/>
                </a:solidFill>
              </a:rPr>
              <a:t>25,5 </a:t>
            </a:r>
            <a:r>
              <a:rPr lang="ru-RU" sz="3600" b="1" dirty="0" err="1" smtClean="0">
                <a:solidFill>
                  <a:srgbClr val="C00000"/>
                </a:solidFill>
              </a:rPr>
              <a:t>млн.р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0214900-A760-44B8-9BF8-EEFED56A9430}" type="slidenum">
              <a:rPr lang="ru-RU" altLang="ru-RU" sz="1200">
                <a:solidFill>
                  <a:srgbClr val="045C75"/>
                </a:solidFill>
              </a:rPr>
              <a:pPr/>
              <a:t>37</a:t>
            </a:fld>
            <a:endParaRPr lang="ru-RU" altLang="ru-RU" sz="1200">
              <a:solidFill>
                <a:srgbClr val="045C75"/>
              </a:solidFill>
            </a:endParaRPr>
          </a:p>
        </p:txBody>
      </p:sp>
      <p:graphicFrame>
        <p:nvGraphicFramePr>
          <p:cNvPr id="28676" name="Диаграмма 4"/>
          <p:cNvGraphicFramePr>
            <a:graphicFrameLocks/>
          </p:cNvGraphicFramePr>
          <p:nvPr/>
        </p:nvGraphicFramePr>
        <p:xfrm>
          <a:off x="57150" y="1190625"/>
          <a:ext cx="913765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r:id="rId3" imgW="9138696" imgH="5718544" progId="Excel.Chart.8">
                  <p:embed/>
                </p:oleObj>
              </mc:Choice>
              <mc:Fallback>
                <p:oleObj r:id="rId3" imgW="9138696" imgH="571854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90625"/>
                        <a:ext cx="913765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119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/>
          </p:cNvSpPr>
          <p:nvPr>
            <p:ph type="title"/>
          </p:nvPr>
        </p:nvSpPr>
        <p:spPr>
          <a:xfrm>
            <a:off x="-107950" y="-26988"/>
            <a:ext cx="9251950" cy="1152526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РАСХОДЫ ГОРОДСКОГО БЮДЖЕТА НА ГРАЖДАНСКУЮ ОБОРОНУ И ПРОТИВОПОЖАРНУЮ БЕЗОПАСНОСТЬ В 2018-2019 ГОДАХ, МЛН.РУБ.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2B3B34-E160-4805-B27E-F542A5E4634D}" type="slidenum">
              <a:rPr lang="ru-RU" altLang="ru-RU" sz="1200">
                <a:solidFill>
                  <a:srgbClr val="D38E27"/>
                </a:solidFill>
              </a:rPr>
              <a:pPr/>
              <a:t>38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graphicFrame>
        <p:nvGraphicFramePr>
          <p:cNvPr id="29700" name="Объект 2"/>
          <p:cNvGraphicFramePr>
            <a:graphicFrameLocks noGrp="1"/>
          </p:cNvGraphicFramePr>
          <p:nvPr/>
        </p:nvGraphicFramePr>
        <p:xfrm>
          <a:off x="57150" y="1074738"/>
          <a:ext cx="8958263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Chart" r:id="rId3" imgW="8961897" imgH="5651482" progId="Excel.Chart.8">
                  <p:embed/>
                </p:oleObj>
              </mc:Choice>
              <mc:Fallback>
                <p:oleObj name="Chart" r:id="rId3" imgW="8961897" imgH="5651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74738"/>
                        <a:ext cx="8958263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2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87338" y="4763"/>
            <a:ext cx="8686800" cy="1263650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ОСНОВНЫЕ ПАРАМЕТРЫ ГОРОДСКОГО БЮДЖЕТА НА 2019 ГОД И ПЛАНОВЫЙ ПЕРИОД 2020-2021 ГГ. (МЛН.РУБ.)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/>
        </p:nvGraphicFramePr>
        <p:xfrm>
          <a:off x="250825" y="1428750"/>
          <a:ext cx="8713788" cy="5024439"/>
        </p:xfrm>
        <a:graphic>
          <a:graphicData uri="http://schemas.openxmlformats.org/drawingml/2006/table">
            <a:tbl>
              <a:tblPr/>
              <a:tblGrid>
                <a:gridCol w="3025775"/>
                <a:gridCol w="1990725"/>
                <a:gridCol w="1936750"/>
                <a:gridCol w="1760538"/>
              </a:tblGrid>
              <a:tr h="14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2019 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92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1175,8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992,1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93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1180,4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992,1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92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Book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74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76D91DE-B41D-45E2-9DA2-8D5318D29E79}" type="slidenum">
              <a:rPr lang="ru-RU" altLang="ru-RU" sz="1200" smtClean="0">
                <a:solidFill>
                  <a:srgbClr val="D38E27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altLang="ru-RU" sz="1200" smtClean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16672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Доходы бюджета</a:t>
            </a:r>
            <a:endParaRPr lang="ru-RU" sz="48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620688"/>
            <a:ext cx="9036496" cy="62373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доходами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понимаются денежные средства, поступающие в бюджет в соответствии с законодательством Российской Федерации.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налоговым доходам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относятся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Федеральными налогами и сборами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признаются налоги и сборы, которые установлены Налоговым кодексом Российской Федерации и обязательны к уплате на всей территории Российской Федерации.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Региональными налогами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 налоги, которые установлены Налоговым кодексом Российской Федерации и законами субъектов Российской Федерации о налогах и обязательны к уплате на территориях соответствующих субъектов Российской Федерации. При установлении региональных налогов законодательными (представительными) органами государственной власти субъектов Российской Федерации определяются следующие элементы налогообложения: налоговые ставки, порядок и сроки уплаты налогов, а также налоговые льготы, основания и порядок их применения.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Местные налоги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налоги, устанавливаемые Налоговым кодексом Российской Федерации и нормативными правовыми актами представительных органов муниципальных образований и обязательные к уплате на территории соответствующих муниципальных образований. При установлении местных налогов представительным органам муниципальных образований предоставлено право устанавливать вышеуказанные элементы налогообложения в порядке и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пределах, которые предусмотрены Налоговым кодексом РФ.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39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Налоговые    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prstClr val="white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9897" y="188640"/>
            <a:ext cx="5592931" cy="668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 на доходы физических лиц 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1399" y="1159453"/>
            <a:ext cx="5557180" cy="10454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Акцизы по подакцизным товарам   </a:t>
            </a:r>
          </a:p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(продукции), производимые на  </a:t>
            </a:r>
          </a:p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территории РФ 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42314" y="2468794"/>
            <a:ext cx="5557179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Единый налог на вмененный доход 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25648" y="3340623"/>
            <a:ext cx="5558425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Налог, взимаемый в связи с применением патентной системы налогообложения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5648" y="4365104"/>
            <a:ext cx="55571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Земельный налог 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5648" y="5012852"/>
            <a:ext cx="5557180" cy="432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 на имущество физических лиц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204864"/>
            <a:ext cx="2448272" cy="18558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НАЛОГОВЫЕ ДОХОДЫ В БЮДЖЕТ ГОРОДСКОГО ОКРУГА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37583" y="5624760"/>
            <a:ext cx="5558425" cy="480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Государственная пошлина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2753512" y="522808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89262" y="522809"/>
            <a:ext cx="35752" cy="603863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25014" y="1628800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25014" y="2720821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89263" y="3714950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89263" y="4581128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89263" y="5220755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9262" y="5891097"/>
            <a:ext cx="572137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360152" y="6321222"/>
            <a:ext cx="5558425" cy="480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 на добычу полезных ископаемых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825014" y="6561441"/>
            <a:ext cx="57213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7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Неналоговые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доходы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872" y="620688"/>
            <a:ext cx="5262411" cy="1008112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Доходы от использования имущества, находящегося в муниципальной собственности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872" y="1960563"/>
            <a:ext cx="5262411" cy="782637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Плата за негативное воздействие на окружающую </a:t>
            </a:r>
            <a:r>
              <a:rPr lang="ru-RU" sz="2000" b="1" smtClean="0">
                <a:effectLst/>
                <a:latin typeface="+mj-lt"/>
                <a:ea typeface="Times New Roman"/>
              </a:rPr>
              <a:t>среду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55875" y="2979526"/>
            <a:ext cx="5226407" cy="109754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Доходы от платных услуг, оказываемых муниципальными казенными учреждениями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55876" y="4475163"/>
            <a:ext cx="5226407" cy="68202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55876" y="5389562"/>
            <a:ext cx="5226407" cy="487709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Штрафы, санкции, возмещение ущерба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308595"/>
            <a:ext cx="2611438" cy="144016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НЕНАЛОГОВЫЕ ДОХОДЫ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1820" y="980728"/>
            <a:ext cx="85839" cy="52534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98072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93651" y="2321227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23828" y="3497644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23828" y="4816177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23828" y="5633416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55874" y="5990293"/>
            <a:ext cx="5226407" cy="487709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+mj-lt"/>
                <a:ea typeface="Times New Roman"/>
              </a:rPr>
              <a:t>Прочие неналоговые доходы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28936" y="6237349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7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Неналоговые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доходы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872" y="620688"/>
            <a:ext cx="5262411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Дотации из других бюджетов бюджетной системы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872" y="2036458"/>
            <a:ext cx="5262411" cy="98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Субсидии из других бюджетов бюджетной системы Российской Федерации (межбюджетные субсидии)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9872" y="3358848"/>
            <a:ext cx="5297575" cy="1097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+mj-lt"/>
                <a:ea typeface="Times New Roman"/>
              </a:rPr>
              <a:t>С</a:t>
            </a:r>
            <a:r>
              <a:rPr lang="ru-RU" sz="2000" b="1" dirty="0" smtClean="0">
                <a:effectLst/>
                <a:latin typeface="+mj-lt"/>
                <a:ea typeface="Times New Roman"/>
              </a:rPr>
              <a:t>убвенции из федерального бюджета и (или) из бюджетов субъектов Российской Федерации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19872" y="4653136"/>
            <a:ext cx="5226407" cy="1042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Иные межбюджетные трансферты из других бюджетов бюджетной системы Российской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308595"/>
            <a:ext cx="2771800" cy="144016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Безвозмездные поступления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980728"/>
            <a:ext cx="72008" cy="432048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98072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23828" y="2527851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87824" y="3907620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23828" y="530120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Расходы городского бюджета</a:t>
            </a:r>
            <a:endParaRPr lang="ru-RU" sz="44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7544" y="1916832"/>
            <a:ext cx="7973516" cy="37929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</a:rPr>
              <a:t>Расходы бюджета </a:t>
            </a:r>
            <a:r>
              <a:rPr lang="ru-RU" sz="3600" dirty="0" smtClean="0">
                <a:effectLst/>
                <a:latin typeface="+mj-lt"/>
                <a:ea typeface="Times New Roman"/>
              </a:rPr>
              <a:t>– это выплачиваемые из бюджета денежные средства, которые направляются на финансовое обеспечение задач и  функций муниципальной власти.</a:t>
            </a:r>
            <a:endParaRPr lang="ru-RU" sz="36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4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402482"/>
            <a:ext cx="3403848" cy="181049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Оказание муниципальных услуг (выполнение работ), включая ассигнования на оплату муниципальных контрактов на поставку товаров, выполнение работ, оказание услуг для муниципальных нужд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3501008"/>
            <a:ext cx="3433215" cy="57606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Социальное обеспечение населения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4676793"/>
            <a:ext cx="3433215" cy="713521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Обслуживание муниципального долга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17036" y="1402482"/>
            <a:ext cx="3659420" cy="13064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Предоставление бюджетных инвестиций юридическим лицам, не являющимся муниципальными учреждениями и муниципальными унитарными предприятиями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17036" y="2907835"/>
            <a:ext cx="3659420" cy="14859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Предоставление субсидий юридическим лицам (за исключением субсидий государственным (муниципальным) учреждениям), индивидуальным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предпринимателям, физическим лицам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88396" y="4653136"/>
            <a:ext cx="3688059" cy="208823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Исполнение судебных актов по искам к муниципальному образованию о возмещении вреда, причиненного гражданину или юридическому лицу в результате незаконных действий (бездействия) органов местного самоуправления либо должностных лиц этих органов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696" y="188640"/>
            <a:ext cx="5472608" cy="861814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Формы расходования бюджетных ассигнований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7984" y="1124744"/>
            <a:ext cx="0" cy="446449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1"/>
          </p:cNvCxnSpPr>
          <p:nvPr/>
        </p:nvCxnSpPr>
        <p:spPr>
          <a:xfrm>
            <a:off x="4427984" y="2055701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3650785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99345" y="5589240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56743" y="2056311"/>
            <a:ext cx="67124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3"/>
          </p:cNvCxnSpPr>
          <p:nvPr/>
        </p:nvCxnSpPr>
        <p:spPr>
          <a:xfrm>
            <a:off x="3756743" y="3789040"/>
            <a:ext cx="67698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3"/>
          </p:cNvCxnSpPr>
          <p:nvPr/>
        </p:nvCxnSpPr>
        <p:spPr>
          <a:xfrm>
            <a:off x="3756743" y="5033554"/>
            <a:ext cx="676982" cy="6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760</TotalTime>
  <Words>2135</Words>
  <Application>Microsoft Office PowerPoint</Application>
  <PresentationFormat>Экран (4:3)</PresentationFormat>
  <Paragraphs>327</Paragraphs>
  <Slides>39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72" baseType="lpstr">
      <vt:lpstr>Arial</vt:lpstr>
      <vt:lpstr>Calibri</vt:lpstr>
      <vt:lpstr>Constantia</vt:lpstr>
      <vt:lpstr>Courier New</vt:lpstr>
      <vt:lpstr>Franklin Gothic Book</vt:lpstr>
      <vt:lpstr>Franklin Gothic Medium</vt:lpstr>
      <vt:lpstr>Lucida Sans Unicode</vt:lpstr>
      <vt:lpstr>Times New Roman</vt:lpstr>
      <vt:lpstr>Verdana</vt:lpstr>
      <vt:lpstr>Wingdings 2</vt:lpstr>
      <vt:lpstr>Wingdings 3</vt:lpstr>
      <vt:lpstr>Открытая</vt:lpstr>
      <vt:lpstr>Трек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Chart</vt:lpstr>
      <vt:lpstr>Документ</vt:lpstr>
      <vt:lpstr>Microsoft Excel Chart</vt:lpstr>
      <vt:lpstr>Worksheet</vt:lpstr>
      <vt:lpstr>Презентация PowerPoint</vt:lpstr>
      <vt:lpstr>      Вводная часть  </vt:lpstr>
      <vt:lpstr>Структура городского бюджета</vt:lpstr>
      <vt:lpstr>Доходы бюджета</vt:lpstr>
      <vt:lpstr>Презентация PowerPoint</vt:lpstr>
      <vt:lpstr>Презентация PowerPoint</vt:lpstr>
      <vt:lpstr>Презентация PowerPoint</vt:lpstr>
      <vt:lpstr>Расходы городского бюджета</vt:lpstr>
      <vt:lpstr>Презентация PowerPoint</vt:lpstr>
      <vt:lpstr>Источники финансирования дефицитов бюджета</vt:lpstr>
      <vt:lpstr>Источники финансирования дефицитов бюджета</vt:lpstr>
      <vt:lpstr>Сбалансированность бюджета</vt:lpstr>
      <vt:lpstr>Презентация PowerPoint</vt:lpstr>
      <vt:lpstr>Муниципальный долг</vt:lpstr>
      <vt:lpstr>Презентация PowerPoint</vt:lpstr>
      <vt:lpstr>Презентация PowerPoint</vt:lpstr>
      <vt:lpstr>ОБЪЕМ НАЛОГОВЫХ И НЕНАЛОГОВЫХ ДОХОДОВ ГОРОДСКОГО БЮДЖЕТА НА  2018-2019 ГОДЫ, МЛН.РУБ.</vt:lpstr>
      <vt:lpstr>ОБЪЕМ И СТРУКТУРА НАЛОГОВЫХ И НЕНАЛОГОВЫХ ДОХОДОВ ГОРОДСКОГО БЮДЖЕТА НА 2019 ГОД, </vt:lpstr>
      <vt:lpstr>ОБЪЕМ ФИНАНСОВОЙ ПОМОЩИ ГОРОДСКОГО БЮДЖЕТА НА 2018-2019 ГОДЫ, МЛН.РУБ.</vt:lpstr>
      <vt:lpstr>ДИНАМИКА ДОХОДОВ ГОРОДСКОГО БЮДЖЕТА                                НА 2018-2019 ГОДЫ, МЛН.РУБ.</vt:lpstr>
      <vt:lpstr>ДИНАМИКА РАСХОДОВ ГОРОДСКОГО БЮДЖЕТА  В 2018-2019 ГОДАХ, МЛН.РУБ.</vt:lpstr>
      <vt:lpstr>ДОЛЯ РАСХОДОВ ГОРОДСКОГО БЮДЖЕТА,  ФОРМИРУЕМЫХ В РАМКАХ МУНИЦИПАЛЬНЫХ ПРОГРАММ, МЛН.РУБ.</vt:lpstr>
      <vt:lpstr>СТРУКТУРА РАСХОДОВ ГОРОДСКОГО БЮДЖЕТА  НА 2018 -2019 ГОДЫ, МЛН.РУБ. И В ПРОЦЕНТАХ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ДОРОЖНОГО ФОНДА  26,6 млн.р.</vt:lpstr>
      <vt:lpstr>Презентация PowerPoint</vt:lpstr>
      <vt:lpstr>Презентация PowerPoint</vt:lpstr>
      <vt:lpstr>РАСХОДЫ ГОРОДСКОГО БЮДЖЕТА НА БЛАГОУСТРОЙСТВО В 2019 ГОДУ - 25,5 млн.р</vt:lpstr>
      <vt:lpstr>РАСХОДЫ ГОРОДСКОГО БЮДЖЕТА НА ГРАЖДАНСКУЮ ОБОРОНУ И ПРОТИВОПОЖАРНУЮ БЕЗОПАСНОСТЬ В 2018-2019 ГОДАХ, МЛН.РУБ.</vt:lpstr>
      <vt:lpstr>ОСНОВНЫЕ ПАРАМЕТРЫ ГОРОДСКОГО БЮДЖЕТА НА 2019 ГОД И ПЛАНОВЫЙ ПЕРИОД 2020-2021 ГГ. (МЛН.РУБ.)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  Гусь-Хрустальный</dc:title>
  <dc:creator>lev</dc:creator>
  <cp:lastModifiedBy>финансист</cp:lastModifiedBy>
  <cp:revision>71</cp:revision>
  <cp:lastPrinted>2018-05-30T08:54:30Z</cp:lastPrinted>
  <dcterms:created xsi:type="dcterms:W3CDTF">2015-12-06T17:05:28Z</dcterms:created>
  <dcterms:modified xsi:type="dcterms:W3CDTF">2019-02-01T08:19:11Z</dcterms:modified>
</cp:coreProperties>
</file>