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3"/>
  </p:notesMasterIdLst>
  <p:sldIdLst>
    <p:sldId id="299" r:id="rId2"/>
    <p:sldId id="300" r:id="rId3"/>
    <p:sldId id="257" r:id="rId4"/>
    <p:sldId id="258" r:id="rId5"/>
    <p:sldId id="261" r:id="rId6"/>
    <p:sldId id="260" r:id="rId7"/>
    <p:sldId id="270" r:id="rId8"/>
    <p:sldId id="262" r:id="rId9"/>
    <p:sldId id="263" r:id="rId10"/>
    <p:sldId id="264" r:id="rId11"/>
    <p:sldId id="266" r:id="rId12"/>
    <p:sldId id="265" r:id="rId13"/>
    <p:sldId id="269" r:id="rId14"/>
    <p:sldId id="267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22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555B7-606C-4A81-A948-9BBC5632AE67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FCCB5-7935-45BF-9E4D-82546FDA97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67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 txBox="1">
            <a:spLocks noGrp="1"/>
          </p:cNvSpPr>
          <p:nvPr/>
        </p:nvSpPr>
        <p:spPr bwMode="auto">
          <a:xfrm>
            <a:off x="3883853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DB2B920B-75C2-44CB-94F4-9881ED42F35A}" type="slidenum">
              <a:rPr lang="ru-RU" sz="1200">
                <a:solidFill>
                  <a:schemeClr val="tx1"/>
                </a:solidFill>
                <a:latin typeface="Arial" charset="0"/>
              </a:rPr>
              <a:pPr algn="r" eaLnBrk="1" hangingPunct="1"/>
              <a:t>16</a:t>
            </a:fld>
            <a:endParaRPr lang="ru-RU" sz="120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8649A2-6B6C-42F7-A10B-E626C952E143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554163"/>
            <a:ext cx="4267200" cy="45259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24400" y="1554163"/>
            <a:ext cx="4267200" cy="21859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724400" y="3892550"/>
            <a:ext cx="42672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A12AA-9B3D-460F-AE35-27D834378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64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554163"/>
            <a:ext cx="8686800" cy="4525962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4BB8D-5F71-4848-BBCD-B98C076CB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321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8649A2-6B6C-42F7-A10B-E626C952E143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8649A2-6B6C-42F7-A10B-E626C952E143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8649A2-6B6C-42F7-A10B-E626C952E143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296F035-F34A-4DD7-89EC-C7F4A4553D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0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71" y="2172318"/>
            <a:ext cx="766286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59" y="332657"/>
            <a:ext cx="1067089" cy="118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90763" y="1525987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Муниципальное образование город Гусь-Хрустальный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57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финансирования дефицитов бюджета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412776"/>
            <a:ext cx="856895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Бюджет любого уровня может существовать в трех состояниях, эти состояния называются: профицит, дефицит и сбалансированный бюджет.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049" y="278092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spc="325" dirty="0" smtClean="0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Профицит бюджета </a:t>
            </a:r>
            <a:r>
              <a:rPr lang="ru-RU" sz="2400" spc="10" dirty="0" smtClean="0">
                <a:solidFill>
                  <a:srgbClr val="000000"/>
                </a:solidFill>
                <a:effectLst/>
                <a:latin typeface="Courier New"/>
                <a:ea typeface="Times New Roman"/>
              </a:rPr>
              <a:t>- </a:t>
            </a:r>
            <a:r>
              <a:rPr lang="ru-RU" sz="2400" b="1" spc="10" dirty="0" smtClean="0">
                <a:solidFill>
                  <a:srgbClr val="000000"/>
                </a:solidFill>
                <a:effectLst/>
                <a:latin typeface="Courier New"/>
                <a:ea typeface="Times New Roman"/>
              </a:rPr>
              <a:t>превышение доходов бюджета над его расходами</a:t>
            </a:r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9" y="4552950"/>
            <a:ext cx="3197355" cy="16561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021" y="4556073"/>
            <a:ext cx="279743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60362" y="3933056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Доходы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20572" y="3891843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Расходы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42513" y="4552950"/>
            <a:ext cx="914400" cy="10362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&gt;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3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финансирования дефицитов бюджета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166" y="5305679"/>
            <a:ext cx="856895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Одним из принципов бюджетной системы Российской Федерации является принцип сбалансированности бюджета.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049" y="1556792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spc="325" dirty="0" smtClean="0">
                <a:solidFill>
                  <a:srgbClr val="FF0000"/>
                </a:solidFill>
                <a:effectLst/>
                <a:latin typeface="Courier New"/>
                <a:ea typeface="Times New Roman"/>
              </a:rPr>
              <a:t>Дефицит бюджета </a:t>
            </a:r>
            <a:r>
              <a:rPr lang="ru-RU" sz="2400" spc="10" dirty="0" smtClean="0">
                <a:solidFill>
                  <a:srgbClr val="000000"/>
                </a:solidFill>
                <a:effectLst/>
                <a:latin typeface="Courier New"/>
                <a:ea typeface="Times New Roman"/>
              </a:rPr>
              <a:t>- </a:t>
            </a:r>
            <a:r>
              <a:rPr lang="ru-RU" sz="2400" b="1" spc="10" dirty="0" smtClean="0">
                <a:solidFill>
                  <a:srgbClr val="000000"/>
                </a:solidFill>
                <a:effectLst/>
                <a:latin typeface="Courier New"/>
                <a:ea typeface="Times New Roman"/>
              </a:rPr>
              <a:t>превышение расходов бюджета над его доходами</a:t>
            </a:r>
            <a:endParaRPr lang="ru-RU" sz="24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14268"/>
            <a:ext cx="3197355" cy="165618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49" y="3140968"/>
            <a:ext cx="279743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61379" y="2564904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Доходы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38633" y="2564904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Расходы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093325" y="3414268"/>
            <a:ext cx="914400" cy="10362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&lt;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8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1160748"/>
            <a:ext cx="8640960" cy="18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accent2"/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accent2"/>
                </a:solidFill>
              </a:rPr>
              <a:t>Сбалансированность бюджета</a:t>
            </a:r>
            <a:r>
              <a:rPr lang="ru-RU" u="sng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означает,  что объем расходов бюджета должен соответствовать суммарному объему доходов бюджета и поступлений источников финансирования его дефицита, уменьшенных на суммы выплат из бюджета, связанных с источниками финансирования дефицита бюджета и изменением остатков на счетах по учету средств бюджетов.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6" y="3346655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Доходы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3356992"/>
            <a:ext cx="216024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Источники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60232" y="3345555"/>
            <a:ext cx="187220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Расходы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221088"/>
            <a:ext cx="2160239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894" y="4509120"/>
            <a:ext cx="2421265" cy="1508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30775"/>
            <a:ext cx="2241764" cy="160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17909" y="4645057"/>
            <a:ext cx="914400" cy="10362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846898" y="4645057"/>
            <a:ext cx="701785" cy="103629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Сбалансированность бюджета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95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979712" y="170872"/>
            <a:ext cx="5472608" cy="1169895"/>
          </a:xfrm>
          <a:prstGeom prst="rect">
            <a:avLst/>
          </a:prstGeom>
          <a:solidFill>
            <a:srgbClr val="33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Источники внутреннего финансирования дефицита городского бюджета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76997" y="1797007"/>
            <a:ext cx="3240360" cy="1152128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Муниципальные ценные бумаги, номинальная стоимость которых указана в валюте РФ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4148" y="3289860"/>
            <a:ext cx="3240360" cy="1080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Кредиты кредитных организаций в валюте РФ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7544" y="4698894"/>
            <a:ext cx="3240360" cy="1080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Бюджетные кредиты от других бюджетов бюджетной системы РФ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48064" y="1833011"/>
            <a:ext cx="3240360" cy="10801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Изменение остатков средств на счетах по учету средств бюджета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148064" y="3567483"/>
            <a:ext cx="3240360" cy="1271953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Arial" pitchFamily="34" charset="0"/>
              </a:rPr>
              <a:t>Иные источники внутреннего финансирования дефицитов бюджетов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455381" y="1340767"/>
            <a:ext cx="0" cy="37346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3707904" y="5075402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>
            <a:off x="3688757" y="3320988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688757" y="2057156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4427984" y="2276872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4427984" y="4077072"/>
            <a:ext cx="7200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3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Муниципальный долг</a:t>
            </a:r>
            <a:endParaRPr lang="ru-RU" dirty="0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91655" y="2471053"/>
            <a:ext cx="8872664" cy="4382794"/>
            <a:chOff x="2302" y="5580"/>
            <a:chExt cx="6970" cy="3524"/>
          </a:xfrm>
        </p:grpSpPr>
        <p:sp>
          <p:nvSpPr>
            <p:cNvPr id="8" name="AutoShape 14"/>
            <p:cNvSpPr>
              <a:spLocks noChangeAspect="1" noChangeArrowheads="1" noTextEdit="1"/>
            </p:cNvSpPr>
            <p:nvPr/>
          </p:nvSpPr>
          <p:spPr bwMode="auto">
            <a:xfrm>
              <a:off x="2302" y="5580"/>
              <a:ext cx="6857" cy="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559" y="5807"/>
              <a:ext cx="4572" cy="569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Виды долговых обязательств, входящие в структуру муниципального долга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2351" y="7171"/>
              <a:ext cx="1551" cy="45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Муниципальные ценные бумаги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177" y="7171"/>
              <a:ext cx="1668" cy="1251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Кредиты, полученные муниципальным образованием от кредитных организаций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6073" y="7171"/>
              <a:ext cx="1597" cy="181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Бюджетные кредиты, привлеченные в бюджет муниципального образования от других бюджетов бюджетной системы РФ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7788" y="7171"/>
              <a:ext cx="1484" cy="45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Муниципальные гарантии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 flipH="1">
              <a:off x="3102" y="6376"/>
              <a:ext cx="1486" cy="6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7330" y="6376"/>
              <a:ext cx="1257" cy="6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H="1">
              <a:off x="5045" y="6376"/>
              <a:ext cx="413" cy="79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6218" y="6376"/>
              <a:ext cx="541" cy="68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323528" y="836712"/>
            <a:ext cx="842493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</a:rPr>
              <a:t>Муниципальный долг </a:t>
            </a:r>
            <a:r>
              <a:rPr lang="ru-RU" sz="2800" dirty="0" smtClean="0"/>
              <a:t>- долговые обязательства, принятые на себя муниципальным образованием.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51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 bwMode="auto">
          <a:xfrm>
            <a:off x="323528" y="1556792"/>
            <a:ext cx="8229600" cy="28083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b" anchorCtr="1" compatLnSpc="1">
            <a:prstTxWarp prst="textNoShape">
              <a:avLst/>
            </a:prstTxWarp>
            <a:normAutofit fontScale="77500" lnSpcReduction="20000"/>
          </a:bodyPr>
          <a:lstStyle/>
          <a:p>
            <a:pPr marL="109728" indent="0" algn="ctr" eaLnBrk="1" hangingPunct="1">
              <a:buNone/>
            </a:pPr>
            <a:r>
              <a:rPr lang="ru-RU" sz="4000" b="1" cap="none" smtClean="0">
                <a:effectLst/>
              </a:rPr>
              <a:t>БЮДЖЕТ </a:t>
            </a:r>
            <a:r>
              <a:rPr lang="ru-RU" sz="4000" b="1" dirty="0" smtClean="0"/>
              <a:t>МУНИЦИПАЛЬНОГО ОБРАЗОВАНИЯ ГОРОД ГУСЬ-ХРУСТАЛЬНЫЙ</a:t>
            </a:r>
            <a:endParaRPr lang="ru-RU" sz="4000" b="1" cap="none" dirty="0" smtClean="0">
              <a:effectLst/>
            </a:endParaRPr>
          </a:p>
          <a:p>
            <a:pPr marL="109728" indent="0" algn="ctr" eaLnBrk="1" hangingPunct="1">
              <a:buNone/>
            </a:pPr>
            <a:r>
              <a:rPr lang="ru-RU" sz="4000" b="1" cap="none" dirty="0" smtClean="0">
                <a:effectLst/>
              </a:rPr>
              <a:t>НА 2016 ГОД  И </a:t>
            </a:r>
          </a:p>
          <a:p>
            <a:pPr marL="109728" indent="0" algn="ctr" eaLnBrk="1" hangingPunct="1">
              <a:buNone/>
            </a:pPr>
            <a:r>
              <a:rPr lang="ru-RU" sz="4000" b="1" cap="none" dirty="0" smtClean="0">
                <a:effectLst/>
              </a:rPr>
              <a:t>НА ПЛАНОВЫЙ ПЕРИОД </a:t>
            </a:r>
            <a:br>
              <a:rPr lang="ru-RU" sz="4000" b="1" cap="none" dirty="0" smtClean="0">
                <a:effectLst/>
              </a:rPr>
            </a:br>
            <a:r>
              <a:rPr lang="ru-RU" sz="4000" b="1" cap="none" dirty="0" smtClean="0">
                <a:effectLst/>
              </a:rPr>
              <a:t>2017 - 2018 ГОДОВ</a:t>
            </a:r>
            <a:r>
              <a:rPr lang="ru-RU" b="1" cap="none" dirty="0" smtClean="0">
                <a:effectLst/>
              </a:rPr>
              <a:t/>
            </a:r>
            <a:br>
              <a:rPr lang="ru-RU" b="1" cap="none" dirty="0" smtClean="0">
                <a:effectLst/>
              </a:rPr>
            </a:br>
            <a:endParaRPr lang="ru-RU" b="1" cap="none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221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/>
          <p:cNvSpPr>
            <a:spLocks noChangeArrowheads="1"/>
          </p:cNvSpPr>
          <p:nvPr/>
        </p:nvSpPr>
        <p:spPr bwMode="auto">
          <a:xfrm>
            <a:off x="0" y="188913"/>
            <a:ext cx="2051050" cy="6480175"/>
          </a:xfrm>
          <a:prstGeom prst="flowChartExtra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-206375" y="1700213"/>
            <a:ext cx="2714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rgbClr val="C00000"/>
                </a:solidFill>
                <a:latin typeface="Arial" charset="0"/>
              </a:rPr>
              <a:t>НОРМАТИВНЫЕ ДОКУМЕНТЫ</a:t>
            </a:r>
          </a:p>
        </p:txBody>
      </p:sp>
      <p:sp>
        <p:nvSpPr>
          <p:cNvPr id="8196" name="AutoShape 7"/>
          <p:cNvSpPr>
            <a:spLocks noChangeArrowheads="1"/>
          </p:cNvSpPr>
          <p:nvPr/>
        </p:nvSpPr>
        <p:spPr bwMode="auto">
          <a:xfrm>
            <a:off x="2484438" y="214313"/>
            <a:ext cx="6337300" cy="1143000"/>
          </a:xfrm>
          <a:prstGeom prst="flowChartAlternateProcess">
            <a:avLst/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2268538" y="404813"/>
            <a:ext cx="671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400" b="1">
                <a:solidFill>
                  <a:schemeClr val="tx1"/>
                </a:solidFill>
                <a:latin typeface="Calibri" pitchFamily="34" charset="0"/>
              </a:rPr>
              <a:t>Бюджетное послание Президента России</a:t>
            </a:r>
          </a:p>
        </p:txBody>
      </p:sp>
      <p:sp>
        <p:nvSpPr>
          <p:cNvPr id="8198" name="AutoShape 9"/>
          <p:cNvSpPr>
            <a:spLocks noChangeArrowheads="1"/>
          </p:cNvSpPr>
          <p:nvPr/>
        </p:nvSpPr>
        <p:spPr bwMode="auto">
          <a:xfrm>
            <a:off x="2339975" y="1484313"/>
            <a:ext cx="6804025" cy="4897437"/>
          </a:xfrm>
          <a:prstGeom prst="flowChartAlternateProcess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>
                <a:solidFill>
                  <a:schemeClr val="tx1"/>
                </a:solidFill>
                <a:latin typeface="Arial" charset="0"/>
              </a:rPr>
              <a:t>- Положение </a:t>
            </a:r>
            <a:r>
              <a:rPr lang="en-US" sz="2000" b="1">
                <a:solidFill>
                  <a:schemeClr val="tx1"/>
                </a:solidFill>
                <a:latin typeface="Arial" charset="0"/>
              </a:rPr>
              <a:t>“</a:t>
            </a:r>
            <a:r>
              <a:rPr lang="ru-RU" sz="2000" b="1">
                <a:solidFill>
                  <a:schemeClr val="tx1"/>
                </a:solidFill>
                <a:latin typeface="Arial" charset="0"/>
              </a:rPr>
              <a:t>О бюджетном процессе в </a:t>
            </a:r>
          </a:p>
          <a:p>
            <a:r>
              <a:rPr lang="ru-RU" sz="2000" b="1">
                <a:solidFill>
                  <a:schemeClr val="tx1"/>
                </a:solidFill>
                <a:latin typeface="Arial" charset="0"/>
              </a:rPr>
              <a:t>муниципальном образовании город</a:t>
            </a:r>
          </a:p>
          <a:p>
            <a:r>
              <a:rPr lang="ru-RU" sz="2000" b="1">
                <a:solidFill>
                  <a:schemeClr val="tx1"/>
                </a:solidFill>
                <a:latin typeface="Arial" charset="0"/>
              </a:rPr>
              <a:t> Гусь-Хрустальный</a:t>
            </a:r>
            <a:r>
              <a:rPr lang="en-US" sz="2000" b="1">
                <a:solidFill>
                  <a:schemeClr val="tx1"/>
                </a:solidFill>
                <a:latin typeface="Arial" charset="0"/>
              </a:rPr>
              <a:t>”</a:t>
            </a:r>
            <a:endParaRPr lang="ru-RU" sz="2000" b="1">
              <a:solidFill>
                <a:schemeClr val="tx1"/>
              </a:solidFill>
              <a:latin typeface="Arial" charset="0"/>
            </a:endParaRPr>
          </a:p>
          <a:p>
            <a:endParaRPr lang="ru-RU" sz="2000" b="1">
              <a:solidFill>
                <a:schemeClr val="tx1"/>
              </a:solidFill>
              <a:latin typeface="Arial" charset="0"/>
            </a:endParaRPr>
          </a:p>
          <a:p>
            <a:pPr>
              <a:buFontTx/>
              <a:buChar char="-"/>
            </a:pPr>
            <a:r>
              <a:rPr lang="ru-RU" sz="2000" b="1">
                <a:solidFill>
                  <a:schemeClr val="tx1"/>
                </a:solidFill>
                <a:latin typeface="Arial" charset="0"/>
              </a:rPr>
              <a:t> Прогноз социально-экономического развития</a:t>
            </a:r>
          </a:p>
          <a:p>
            <a:r>
              <a:rPr lang="ru-RU" sz="2000" b="1">
                <a:solidFill>
                  <a:schemeClr val="tx1"/>
                </a:solidFill>
                <a:latin typeface="Arial" charset="0"/>
              </a:rPr>
              <a:t> МО г.Гусь-Хрустальный на 2016-2018гг</a:t>
            </a:r>
          </a:p>
          <a:p>
            <a:endParaRPr lang="ru-RU" sz="2000" b="1">
              <a:solidFill>
                <a:schemeClr val="tx1"/>
              </a:solidFill>
              <a:latin typeface="Arial" charset="0"/>
            </a:endParaRPr>
          </a:p>
          <a:p>
            <a:r>
              <a:rPr lang="ru-RU" sz="2000" b="1">
                <a:solidFill>
                  <a:schemeClr val="tx1"/>
                </a:solidFill>
                <a:latin typeface="Arial" charset="0"/>
              </a:rPr>
              <a:t>- Постановление главы города  от 14.08.2015г.</a:t>
            </a:r>
          </a:p>
          <a:p>
            <a:r>
              <a:rPr lang="ru-RU" sz="2000" b="1">
                <a:solidFill>
                  <a:schemeClr val="tx1"/>
                </a:solidFill>
                <a:latin typeface="Arial" charset="0"/>
              </a:rPr>
              <a:t>№ 630 «Об основных направлениях</a:t>
            </a:r>
          </a:p>
          <a:p>
            <a:r>
              <a:rPr lang="ru-RU" sz="2000" b="1">
                <a:solidFill>
                  <a:schemeClr val="tx1"/>
                </a:solidFill>
                <a:latin typeface="Arial" charset="0"/>
              </a:rPr>
              <a:t> налоговой политики, бюджетной политики</a:t>
            </a:r>
          </a:p>
          <a:p>
            <a:r>
              <a:rPr lang="ru-RU" sz="2000" b="1">
                <a:solidFill>
                  <a:schemeClr val="tx1"/>
                </a:solidFill>
                <a:latin typeface="Arial" charset="0"/>
              </a:rPr>
              <a:t> МО г.Гусь-Хрустальный и других исходных </a:t>
            </a:r>
          </a:p>
          <a:p>
            <a:r>
              <a:rPr lang="ru-RU" sz="2000" b="1">
                <a:solidFill>
                  <a:schemeClr val="tx1"/>
                </a:solidFill>
                <a:latin typeface="Arial" charset="0"/>
              </a:rPr>
              <a:t>данных для составления проекта городского</a:t>
            </a:r>
          </a:p>
          <a:p>
            <a:r>
              <a:rPr lang="ru-RU" sz="2000" b="1">
                <a:solidFill>
                  <a:schemeClr val="tx1"/>
                </a:solidFill>
                <a:latin typeface="Arial" charset="0"/>
              </a:rPr>
              <a:t> бюджета на 2016 год и плановый период</a:t>
            </a:r>
          </a:p>
          <a:p>
            <a:r>
              <a:rPr lang="ru-RU" sz="2000" b="1">
                <a:solidFill>
                  <a:schemeClr val="tx1"/>
                </a:solidFill>
                <a:latin typeface="Arial" charset="0"/>
              </a:rPr>
              <a:t> 2017-2018 годов»</a:t>
            </a:r>
          </a:p>
        </p:txBody>
      </p:sp>
      <p:sp>
        <p:nvSpPr>
          <p:cNvPr id="8199" name="AutoShape 16"/>
          <p:cNvSpPr>
            <a:spLocks noChangeArrowheads="1"/>
          </p:cNvSpPr>
          <p:nvPr/>
        </p:nvSpPr>
        <p:spPr bwMode="auto">
          <a:xfrm>
            <a:off x="1116013" y="549275"/>
            <a:ext cx="1296987" cy="288925"/>
          </a:xfrm>
          <a:prstGeom prst="rightArrow">
            <a:avLst>
              <a:gd name="adj1" fmla="val 50000"/>
              <a:gd name="adj2" fmla="val 112225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8200" name="AutoShape 18"/>
          <p:cNvSpPr>
            <a:spLocks noChangeArrowheads="1"/>
          </p:cNvSpPr>
          <p:nvPr/>
        </p:nvSpPr>
        <p:spPr bwMode="auto">
          <a:xfrm>
            <a:off x="1476375" y="2924175"/>
            <a:ext cx="935038" cy="287338"/>
          </a:xfrm>
          <a:prstGeom prst="rightArrow">
            <a:avLst>
              <a:gd name="adj1" fmla="val 50000"/>
              <a:gd name="adj2" fmla="val 81353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z="180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A16AE5-8D52-4142-AEF4-95FCABB091F9}" type="slidenum">
              <a:rPr lang="ru-RU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7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 bwMode="auto">
          <a:xfrm>
            <a:off x="323850" y="188913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>
                <a:effectLst/>
                <a:latin typeface="Arial" charset="0"/>
              </a:rPr>
              <a:t>ОБЪЕМ НАЛОГОВЫХ И НЕНАЛОГОВЫХ ДОХОДОВ ГОРОДСКОГО БЮДЖЕТА НА 2015-2016 ГОДЫ, МЛН.РУБ.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31775" y="1268413"/>
          <a:ext cx="8666163" cy="518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Лист" r:id="rId3" imgW="8477174" imgH="4667212" progId="Excel.Sheet.8">
                  <p:embed/>
                </p:oleObj>
              </mc:Choice>
              <mc:Fallback>
                <p:oleObj name="Лист" r:id="rId3" imgW="8477174" imgH="4667212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1268413"/>
                        <a:ext cx="8666163" cy="518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8"/>
          <p:cNvSpPr txBox="1">
            <a:spLocks noChangeArrowheads="1"/>
          </p:cNvSpPr>
          <p:nvPr/>
        </p:nvSpPr>
        <p:spPr bwMode="auto">
          <a:xfrm rot="21126727" flipH="1">
            <a:off x="3924300" y="1916113"/>
            <a:ext cx="1206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Ctr="1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2000" b="1" i="1">
                <a:solidFill>
                  <a:schemeClr val="tx1"/>
                </a:solidFill>
              </a:rPr>
              <a:t>102%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A37A7-ABD6-4738-897F-FA828880B77E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 rot="-541174">
            <a:off x="3563938" y="1196975"/>
            <a:ext cx="1871662" cy="1152525"/>
          </a:xfrm>
          <a:custGeom>
            <a:avLst/>
            <a:gdLst>
              <a:gd name="T0" fmla="*/ 81083171 w 21600"/>
              <a:gd name="T1" fmla="*/ 0 h 21600"/>
              <a:gd name="T2" fmla="*/ 20272699 w 21600"/>
              <a:gd name="T3" fmla="*/ 30748033 h 21600"/>
              <a:gd name="T4" fmla="*/ 81083171 w 21600"/>
              <a:gd name="T5" fmla="*/ 15373990 h 21600"/>
              <a:gd name="T6" fmla="*/ 182454118 w 21600"/>
              <a:gd name="T7" fmla="*/ 30748033 h 21600"/>
              <a:gd name="T8" fmla="*/ 141908720 w 21600"/>
              <a:gd name="T9" fmla="*/ 46122023 h 21600"/>
              <a:gd name="T10" fmla="*/ 101363408 w 21600"/>
              <a:gd name="T11" fmla="*/ 30748033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 bwMode="auto">
          <a:xfrm>
            <a:off x="179388" y="188913"/>
            <a:ext cx="8686800" cy="7191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>
                <a:effectLst/>
                <a:latin typeface="Arial" charset="0"/>
              </a:rPr>
              <a:t>ОБЪЕМ И СТРУКТУРА НАЛОГОВЫХ И НЕНАЛОГОВЫХ ДОХОДОВ ГОРОДСКОГО БЮДЖЕТА НА 2016 ГОД, МЛН.РУБ.</a:t>
            </a:r>
          </a:p>
        </p:txBody>
      </p:sp>
      <p:sp>
        <p:nvSpPr>
          <p:cNvPr id="10243" name="AutoShape 4"/>
          <p:cNvSpPr>
            <a:spLocks noChangeArrowheads="1"/>
          </p:cNvSpPr>
          <p:nvPr/>
        </p:nvSpPr>
        <p:spPr bwMode="auto">
          <a:xfrm>
            <a:off x="1187450" y="5229225"/>
            <a:ext cx="863600" cy="50482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A0C3E-D845-41B8-9F28-CB8FC49B75F9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5867400" y="6021388"/>
            <a:ext cx="2089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graphicFrame>
        <p:nvGraphicFramePr>
          <p:cNvPr id="10246" name="Object 14"/>
          <p:cNvGraphicFramePr>
            <a:graphicFrameLocks noChangeAspect="1"/>
          </p:cNvGraphicFramePr>
          <p:nvPr/>
        </p:nvGraphicFramePr>
        <p:xfrm>
          <a:off x="0" y="1125538"/>
          <a:ext cx="9036050" cy="565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Диаграмма" r:id="rId3" imgW="4276649" imgH="2848127" progId="Excel.Chart.8">
                  <p:embed/>
                </p:oleObj>
              </mc:Choice>
              <mc:Fallback>
                <p:oleObj name="Диаграмма" r:id="rId3" imgW="4276649" imgH="284812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9036050" cy="565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6300788" y="2060575"/>
            <a:ext cx="2519362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chemeClr val="tx1"/>
                </a:solidFill>
              </a:rPr>
              <a:t>НДФЛ</a:t>
            </a:r>
            <a:r>
              <a:rPr lang="ru-RU" sz="2000" b="1">
                <a:solidFill>
                  <a:srgbClr val="0066FF"/>
                </a:solidFill>
              </a:rPr>
              <a:t> – 138 млн.р.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66FF"/>
                </a:solidFill>
              </a:rPr>
              <a:t>35%</a:t>
            </a:r>
          </a:p>
        </p:txBody>
      </p:sp>
      <p:sp>
        <p:nvSpPr>
          <p:cNvPr id="10248" name="Text Box 16"/>
          <p:cNvSpPr txBox="1">
            <a:spLocks noChangeArrowheads="1"/>
          </p:cNvSpPr>
          <p:nvPr/>
        </p:nvSpPr>
        <p:spPr bwMode="auto">
          <a:xfrm>
            <a:off x="5867400" y="5600700"/>
            <a:ext cx="3095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chemeClr val="tx1"/>
                </a:solidFill>
              </a:rPr>
              <a:t>Спецрежимы </a:t>
            </a:r>
            <a:r>
              <a:rPr lang="ru-RU" sz="2000" b="1">
                <a:solidFill>
                  <a:srgbClr val="0066FF"/>
                </a:solidFill>
              </a:rPr>
              <a:t>– 75 млн.р.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66FF"/>
                </a:solidFill>
              </a:rPr>
              <a:t>19%</a:t>
            </a:r>
          </a:p>
        </p:txBody>
      </p:sp>
      <p:sp>
        <p:nvSpPr>
          <p:cNvPr id="10249" name="Text Box 17"/>
          <p:cNvSpPr txBox="1">
            <a:spLocks noChangeArrowheads="1"/>
          </p:cNvSpPr>
          <p:nvPr/>
        </p:nvSpPr>
        <p:spPr bwMode="auto">
          <a:xfrm>
            <a:off x="0" y="5021263"/>
            <a:ext cx="3022600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chemeClr val="tx1"/>
                </a:solidFill>
                <a:latin typeface="Arial" charset="0"/>
              </a:rPr>
              <a:t>Налоги на имущество</a:t>
            </a:r>
            <a:r>
              <a:rPr lang="ru-RU" sz="2000" b="1">
                <a:solidFill>
                  <a:srgbClr val="0066FF"/>
                </a:solidFill>
                <a:latin typeface="Arial" charset="0"/>
              </a:rPr>
              <a:t> – 91 млн.р.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000" b="1">
                <a:solidFill>
                  <a:srgbClr val="0066FF"/>
                </a:solidFill>
                <a:latin typeface="Arial" charset="0"/>
              </a:rPr>
              <a:t>23%</a:t>
            </a:r>
          </a:p>
        </p:txBody>
      </p:sp>
      <p:sp>
        <p:nvSpPr>
          <p:cNvPr id="10250" name="Text Box 18"/>
          <p:cNvSpPr txBox="1">
            <a:spLocks noChangeArrowheads="1"/>
          </p:cNvSpPr>
          <p:nvPr/>
        </p:nvSpPr>
        <p:spPr bwMode="auto">
          <a:xfrm>
            <a:off x="0" y="2636838"/>
            <a:ext cx="2484438" cy="1062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>
                <a:solidFill>
                  <a:schemeClr val="tx1"/>
                </a:solidFill>
                <a:latin typeface="Arial" charset="0"/>
              </a:rPr>
              <a:t>Прочие налоговые доходы</a:t>
            </a:r>
            <a:r>
              <a:rPr lang="ru-RU" sz="1800" b="1">
                <a:solidFill>
                  <a:srgbClr val="0066FF"/>
                </a:solidFill>
                <a:latin typeface="Arial" charset="0"/>
              </a:rPr>
              <a:t> – 16 млн.р.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800" b="1">
                <a:solidFill>
                  <a:srgbClr val="0066FF"/>
                </a:solidFill>
                <a:latin typeface="Arial" charset="0"/>
              </a:rPr>
              <a:t>4%</a:t>
            </a:r>
          </a:p>
        </p:txBody>
      </p:sp>
      <p:sp>
        <p:nvSpPr>
          <p:cNvPr id="10251" name="Text Box 19"/>
          <p:cNvSpPr txBox="1">
            <a:spLocks noChangeArrowheads="1"/>
          </p:cNvSpPr>
          <p:nvPr/>
        </p:nvSpPr>
        <p:spPr bwMode="auto">
          <a:xfrm>
            <a:off x="179388" y="1196975"/>
            <a:ext cx="410527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>
                <a:solidFill>
                  <a:schemeClr val="tx1"/>
                </a:solidFill>
                <a:latin typeface="Arial" charset="0"/>
              </a:rPr>
              <a:t>Неналоговые доходы</a:t>
            </a:r>
            <a:r>
              <a:rPr lang="ru-RU" sz="1800" b="1">
                <a:solidFill>
                  <a:srgbClr val="0066FF"/>
                </a:solidFill>
                <a:latin typeface="Arial" charset="0"/>
              </a:rPr>
              <a:t> – 77 млн.р.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1800" b="1">
                <a:solidFill>
                  <a:srgbClr val="0066FF"/>
                </a:solidFill>
                <a:latin typeface="Arial" charset="0"/>
              </a:rPr>
              <a:t>19%</a:t>
            </a:r>
          </a:p>
        </p:txBody>
      </p:sp>
      <p:sp>
        <p:nvSpPr>
          <p:cNvPr id="10252" name="Text Box 20"/>
          <p:cNvSpPr txBox="1">
            <a:spLocks noChangeArrowheads="1"/>
          </p:cNvSpPr>
          <p:nvPr/>
        </p:nvSpPr>
        <p:spPr bwMode="auto">
          <a:xfrm>
            <a:off x="3492500" y="3284538"/>
            <a:ext cx="20875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Всего –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FF0000"/>
                </a:solidFill>
              </a:rPr>
              <a:t>397 млн.р.</a:t>
            </a:r>
          </a:p>
        </p:txBody>
      </p:sp>
    </p:spTree>
    <p:extLst>
      <p:ext uri="{BB962C8B-B14F-4D97-AF65-F5344CB8AC3E}">
        <p14:creationId xmlns:p14="http://schemas.microsoft.com/office/powerpoint/2010/main" val="40529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 bwMode="auto">
          <a:xfrm>
            <a:off x="323850" y="115888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>
                <a:effectLst/>
                <a:latin typeface="Arial" charset="0"/>
              </a:rPr>
              <a:t>БЕЗВОЗМЕЗДНЫЕ ПОСТУПЛЕНИЯ В ГОРОДСКОЙ БЮДЖЕТ В 2015-2016 ГОДАХ, МЛН.РУБ.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77871B-084B-4256-A451-C2055D2242F6}" type="slidenum">
              <a:rPr lang="ru-RU"/>
              <a:pPr>
                <a:defRPr/>
              </a:pPr>
              <a:t>19</a:t>
            </a:fld>
            <a:endParaRPr lang="ru-RU"/>
          </a:p>
        </p:txBody>
      </p:sp>
      <p:graphicFrame>
        <p:nvGraphicFramePr>
          <p:cNvPr id="11268" name="Object 11"/>
          <p:cNvGraphicFramePr>
            <a:graphicFrameLocks noChangeAspect="1"/>
          </p:cNvGraphicFramePr>
          <p:nvPr/>
        </p:nvGraphicFramePr>
        <p:xfrm>
          <a:off x="107950" y="1125538"/>
          <a:ext cx="9036050" cy="573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Диаграмма" r:id="rId3" imgW="5276888" imgH="3743439" progId="Excel.Chart.8">
                  <p:embed/>
                </p:oleObj>
              </mc:Choice>
              <mc:Fallback>
                <p:oleObj name="Диаграмма" r:id="rId3" imgW="5276888" imgH="374343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25538"/>
                        <a:ext cx="9036050" cy="5732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9" name="AutoShape 12"/>
          <p:cNvSpPr>
            <a:spLocks noChangeArrowheads="1"/>
          </p:cNvSpPr>
          <p:nvPr/>
        </p:nvSpPr>
        <p:spPr bwMode="auto">
          <a:xfrm>
            <a:off x="3419475" y="1557338"/>
            <a:ext cx="3313113" cy="1438275"/>
          </a:xfrm>
          <a:custGeom>
            <a:avLst/>
            <a:gdLst>
              <a:gd name="T0" fmla="*/ 323375321 w 21600"/>
              <a:gd name="T1" fmla="*/ 1819285 h 21600"/>
              <a:gd name="T2" fmla="*/ 91899006 w 21600"/>
              <a:gd name="T3" fmla="*/ 29042235 h 21600"/>
              <a:gd name="T4" fmla="*/ 288704360 w 21600"/>
              <a:gd name="T5" fmla="*/ 24871171 h 21600"/>
              <a:gd name="T6" fmla="*/ 571575494 w 21600"/>
              <a:gd name="T7" fmla="*/ 47923057 h 21600"/>
              <a:gd name="T8" fmla="*/ 444558717 w 21600"/>
              <a:gd name="T9" fmla="*/ 71884585 h 21600"/>
              <a:gd name="T10" fmla="*/ 317541941 w 21600"/>
              <a:gd name="T11" fmla="*/ 4792305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8927" y="5399"/>
                  <a:pt x="7188" y="6370"/>
                  <a:pt x="6204" y="7963"/>
                </a:cubicBezTo>
                <a:lnTo>
                  <a:pt x="1609" y="5127"/>
                </a:lnTo>
                <a:cubicBezTo>
                  <a:pt x="3577" y="1940"/>
                  <a:pt x="7054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270" name="Text Box 13"/>
          <p:cNvSpPr txBox="1">
            <a:spLocks noChangeArrowheads="1"/>
          </p:cNvSpPr>
          <p:nvPr/>
        </p:nvSpPr>
        <p:spPr bwMode="auto">
          <a:xfrm>
            <a:off x="4427538" y="2492375"/>
            <a:ext cx="1150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-29%</a:t>
            </a:r>
          </a:p>
        </p:txBody>
      </p:sp>
    </p:spTree>
    <p:extLst>
      <p:ext uri="{BB962C8B-B14F-4D97-AF65-F5344CB8AC3E}">
        <p14:creationId xmlns:p14="http://schemas.microsoft.com/office/powerpoint/2010/main" val="1919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44825"/>
            <a:ext cx="8280920" cy="18002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5400" dirty="0" smtClean="0">
                <a:solidFill>
                  <a:schemeClr val="tx1"/>
                </a:solidFill>
              </a:rPr>
              <a:t>Вводная часть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36912"/>
            <a:ext cx="3960440" cy="225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xfrm>
            <a:off x="323850" y="188913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>
                <a:effectLst/>
                <a:latin typeface="Arial" charset="0"/>
              </a:rPr>
              <a:t>ОБЩИЙ ОБЪЕМ ДОХОДОВ ГОРОДСКОГО БЮДЖЕТА НА </a:t>
            </a:r>
            <a:br>
              <a:rPr lang="ru-RU" sz="2000" b="1" cap="none" smtClean="0">
                <a:effectLst/>
                <a:latin typeface="Arial" charset="0"/>
              </a:rPr>
            </a:br>
            <a:r>
              <a:rPr lang="ru-RU" sz="2000" b="1" cap="none" smtClean="0">
                <a:effectLst/>
                <a:latin typeface="Arial" charset="0"/>
              </a:rPr>
              <a:t>2015-2016 ГОДЫ, МЛН.РУБ.</a:t>
            </a:r>
          </a:p>
        </p:txBody>
      </p:sp>
      <p:graphicFrame>
        <p:nvGraphicFramePr>
          <p:cNvPr id="1229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268413"/>
          <a:ext cx="9144000" cy="532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Лист" r:id="rId3" imgW="9182089" imgH="4076730" progId="Excel.Sheet.8">
                  <p:embed/>
                </p:oleObj>
              </mc:Choice>
              <mc:Fallback>
                <p:oleObj name="Лист" r:id="rId3" imgW="9182089" imgH="407673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68413"/>
                        <a:ext cx="9144000" cy="5329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2328-2507-49DC-B1CA-087989302612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12293" name="AutoShape 6"/>
          <p:cNvSpPr>
            <a:spLocks noChangeArrowheads="1"/>
          </p:cNvSpPr>
          <p:nvPr/>
        </p:nvSpPr>
        <p:spPr bwMode="auto">
          <a:xfrm rot="205156">
            <a:off x="3849688" y="1633538"/>
            <a:ext cx="2087562" cy="1008062"/>
          </a:xfrm>
          <a:custGeom>
            <a:avLst/>
            <a:gdLst>
              <a:gd name="T0" fmla="*/ 100929274 w 21600"/>
              <a:gd name="T1" fmla="*/ 0 h 21600"/>
              <a:gd name="T2" fmla="*/ 25234662 w 21600"/>
              <a:gd name="T3" fmla="*/ 23522940 h 21600"/>
              <a:gd name="T4" fmla="*/ 100929274 w 21600"/>
              <a:gd name="T5" fmla="*/ 11761470 h 21600"/>
              <a:gd name="T6" fmla="*/ 227111862 w 21600"/>
              <a:gd name="T7" fmla="*/ 23522940 h 21600"/>
              <a:gd name="T8" fmla="*/ 176642538 w 21600"/>
              <a:gd name="T9" fmla="*/ 35284363 h 21600"/>
              <a:gd name="T10" fmla="*/ 126173214 w 21600"/>
              <a:gd name="T11" fmla="*/ 2352294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284663" y="2060575"/>
            <a:ext cx="1008062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Arial" charset="0"/>
              </a:rPr>
              <a:t>-19 %</a:t>
            </a:r>
          </a:p>
          <a:p>
            <a:pPr eaLnBrk="1" hangingPunct="1">
              <a:spcBef>
                <a:spcPct val="50000"/>
              </a:spcBef>
            </a:pPr>
            <a:endParaRPr lang="ru-RU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5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8686800" cy="7397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200" b="1" cap="none" smtClean="0">
                <a:effectLst/>
                <a:latin typeface="Arial" charset="0"/>
              </a:rPr>
              <a:t>ДИНАМИКА РАСХОДОВ ГОРОДСКОГО БЮДЖЕТА </a:t>
            </a:r>
            <a:br>
              <a:rPr lang="ru-RU" sz="2200" b="1" cap="none" smtClean="0">
                <a:effectLst/>
                <a:latin typeface="Arial" charset="0"/>
              </a:rPr>
            </a:br>
            <a:r>
              <a:rPr lang="ru-RU" sz="2200" b="1" cap="none" smtClean="0">
                <a:effectLst/>
                <a:latin typeface="Arial" charset="0"/>
              </a:rPr>
              <a:t>В 2015-2016 ГОДАХ, МЛН.РУБ.</a:t>
            </a:r>
          </a:p>
        </p:txBody>
      </p:sp>
      <p:graphicFrame>
        <p:nvGraphicFramePr>
          <p:cNvPr id="1331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125538"/>
          <a:ext cx="9144000" cy="540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Лист" r:id="rId3" imgW="8077352" imgH="5076977" progId="Excel.Sheet.8">
                  <p:embed/>
                </p:oleObj>
              </mc:Choice>
              <mc:Fallback>
                <p:oleObj name="Лист" r:id="rId3" imgW="8077352" imgH="5076977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5538"/>
                        <a:ext cx="9144000" cy="540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6"/>
          <p:cNvSpPr>
            <a:spLocks noChangeArrowheads="1"/>
          </p:cNvSpPr>
          <p:nvPr/>
        </p:nvSpPr>
        <p:spPr bwMode="auto">
          <a:xfrm rot="10675752" flipV="1">
            <a:off x="3851275" y="2133600"/>
            <a:ext cx="717550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tx1"/>
                </a:solidFill>
                <a:latin typeface="Arial" charset="0"/>
              </a:rPr>
              <a:t>101</a:t>
            </a:r>
            <a:r>
              <a:rPr lang="ru-RU" sz="1400" b="1">
                <a:solidFill>
                  <a:schemeClr val="tx1"/>
                </a:solidFill>
                <a:latin typeface="Arial" charset="0"/>
              </a:rPr>
              <a:t>%</a:t>
            </a:r>
          </a:p>
        </p:txBody>
      </p:sp>
      <p:sp>
        <p:nvSpPr>
          <p:cNvPr id="13317" name="AutoShape 9"/>
          <p:cNvSpPr>
            <a:spLocks noChangeArrowheads="1"/>
          </p:cNvSpPr>
          <p:nvPr/>
        </p:nvSpPr>
        <p:spPr bwMode="auto">
          <a:xfrm rot="-2193948">
            <a:off x="2124075" y="1989138"/>
            <a:ext cx="3940175" cy="903287"/>
          </a:xfrm>
          <a:prstGeom prst="curvedDownArrow">
            <a:avLst>
              <a:gd name="adj1" fmla="val 46730"/>
              <a:gd name="adj2" fmla="val 157760"/>
              <a:gd name="adj3" fmla="val 312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8C440-92EC-4670-9B8C-728ABA846246}" type="slidenum">
              <a:rPr lang="ru-RU"/>
              <a:pPr>
                <a:defRPr/>
              </a:pPr>
              <a:t>21</a:t>
            </a:fld>
            <a:endParaRPr lang="ru-RU"/>
          </a:p>
        </p:txBody>
      </p:sp>
      <p:sp>
        <p:nvSpPr>
          <p:cNvPr id="13319" name="Rectangle 12"/>
          <p:cNvSpPr>
            <a:spLocks noChangeArrowheads="1"/>
          </p:cNvSpPr>
          <p:nvPr/>
        </p:nvSpPr>
        <p:spPr bwMode="auto">
          <a:xfrm>
            <a:off x="2484438" y="4365625"/>
            <a:ext cx="863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FF00"/>
                </a:solidFill>
              </a:rPr>
              <a:t>1002</a:t>
            </a:r>
          </a:p>
        </p:txBody>
      </p:sp>
      <p:sp>
        <p:nvSpPr>
          <p:cNvPr id="13320" name="Rectangle 13"/>
          <p:cNvSpPr>
            <a:spLocks noChangeArrowheads="1"/>
          </p:cNvSpPr>
          <p:nvPr/>
        </p:nvSpPr>
        <p:spPr bwMode="auto">
          <a:xfrm>
            <a:off x="5965825" y="3375025"/>
            <a:ext cx="863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FF00"/>
                </a:solidFill>
              </a:rPr>
              <a:t>1013</a:t>
            </a:r>
          </a:p>
        </p:txBody>
      </p:sp>
    </p:spTree>
    <p:extLst>
      <p:ext uri="{BB962C8B-B14F-4D97-AF65-F5344CB8AC3E}">
        <p14:creationId xmlns:p14="http://schemas.microsoft.com/office/powerpoint/2010/main" val="7416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Grp="1"/>
          </p:cNvSpPr>
          <p:nvPr>
            <p:ph type="title"/>
          </p:nvPr>
        </p:nvSpPr>
        <p:spPr bwMode="auto">
          <a:xfrm>
            <a:off x="250825" y="188913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cap="none" smtClean="0">
                <a:effectLst/>
                <a:latin typeface="Arial" charset="0"/>
              </a:rPr>
              <a:t>ДОЛЯ РАСХОДОВ ГОРОДСКОГО БЮДЖЕТА, </a:t>
            </a:r>
            <a:br>
              <a:rPr lang="ru-RU" sz="2000" b="1" cap="none" smtClean="0">
                <a:effectLst/>
                <a:latin typeface="Arial" charset="0"/>
              </a:rPr>
            </a:br>
            <a:r>
              <a:rPr lang="ru-RU" sz="2000" b="1" cap="none" smtClean="0">
                <a:effectLst/>
                <a:latin typeface="Arial" charset="0"/>
              </a:rPr>
              <a:t>ФОРМИРУЕМЫХ В РАМКАХ МУНИЦИПАЛЬНЫХ ПРОГРАММ, МЛН.РУБ.</a:t>
            </a:r>
          </a:p>
        </p:txBody>
      </p:sp>
      <p:graphicFrame>
        <p:nvGraphicFramePr>
          <p:cNvPr id="14339" name="Object 10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755775"/>
          <a:ext cx="4716463" cy="482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Лист" r:id="rId3" imgW="3047910" imgH="3086100" progId="Excel.Sheet.8">
                  <p:embed/>
                </p:oleObj>
              </mc:Choice>
              <mc:Fallback>
                <p:oleObj name="Лист" r:id="rId3" imgW="3047910" imgH="30861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55775"/>
                        <a:ext cx="4716463" cy="482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1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779838" y="1346200"/>
          <a:ext cx="5364162" cy="532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Лист" r:id="rId5" imgW="3047910" imgH="3086100" progId="Excel.Sheet.8">
                  <p:embed/>
                </p:oleObj>
              </mc:Choice>
              <mc:Fallback>
                <p:oleObj name="Лист" r:id="rId5" imgW="3047910" imgH="308610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838" y="1346200"/>
                        <a:ext cx="5364162" cy="532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06C43-1C85-47AE-90CC-55294F03FEE6}" type="slidenum">
              <a:rPr lang="ru-RU"/>
              <a:pPr>
                <a:defRPr/>
              </a:pPr>
              <a:t>22</a:t>
            </a:fld>
            <a:endParaRPr lang="ru-RU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6327775" y="1231900"/>
            <a:ext cx="227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ru-RU" sz="2800" b="1">
                <a:solidFill>
                  <a:srgbClr val="3333CC"/>
                </a:solidFill>
              </a:rPr>
              <a:t>на 2016 год</a:t>
            </a: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1547813" y="1231900"/>
            <a:ext cx="223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/>
            <a:r>
              <a:rPr lang="ru-RU" sz="2800" b="1">
                <a:solidFill>
                  <a:srgbClr val="3333CC"/>
                </a:solidFill>
              </a:rPr>
              <a:t>на 2015 год</a:t>
            </a:r>
          </a:p>
        </p:txBody>
      </p:sp>
    </p:spTree>
    <p:extLst>
      <p:ext uri="{BB962C8B-B14F-4D97-AF65-F5344CB8AC3E}">
        <p14:creationId xmlns:p14="http://schemas.microsoft.com/office/powerpoint/2010/main" val="336342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/>
          </p:cNvSpPr>
          <p:nvPr>
            <p:ph type="title"/>
          </p:nvPr>
        </p:nvSpPr>
        <p:spPr bwMode="auto">
          <a:xfrm>
            <a:off x="323850" y="115888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>
                <a:effectLst/>
                <a:latin typeface="Arial" charset="0"/>
              </a:rPr>
              <a:t>СТРУКТУРА РАСХОДОВ ГОРОДСКОГО БЮДЖЕТА </a:t>
            </a:r>
            <a:br>
              <a:rPr lang="ru-RU" sz="2000" b="1" cap="none" smtClean="0">
                <a:effectLst/>
                <a:latin typeface="Arial" charset="0"/>
              </a:rPr>
            </a:br>
            <a:r>
              <a:rPr lang="ru-RU" sz="2000" b="1" cap="none" smtClean="0">
                <a:effectLst/>
                <a:latin typeface="Arial" charset="0"/>
              </a:rPr>
              <a:t>НА 2015 -2016 ГОДЫ, МЛН.РУБ. И В ПРОЦЕНТАХ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6A5D0-B1B6-4645-8D58-D628D68C057A}" type="slidenum">
              <a:rPr lang="ru-RU"/>
              <a:pPr>
                <a:defRPr/>
              </a:pPr>
              <a:t>23</a:t>
            </a:fld>
            <a:endParaRPr lang="ru-RU"/>
          </a:p>
        </p:txBody>
      </p:sp>
      <p:graphicFrame>
        <p:nvGraphicFramePr>
          <p:cNvPr id="16447" name="Group 63"/>
          <p:cNvGraphicFramePr>
            <a:graphicFrameLocks noGrp="1"/>
          </p:cNvGraphicFramePr>
          <p:nvPr/>
        </p:nvGraphicFramePr>
        <p:xfrm>
          <a:off x="107950" y="1143000"/>
          <a:ext cx="9036050" cy="5599113"/>
        </p:xfrm>
        <a:graphic>
          <a:graphicData uri="http://schemas.openxmlformats.org/drawingml/2006/table">
            <a:tbl>
              <a:tblPr/>
              <a:tblGrid>
                <a:gridCol w="4606879"/>
                <a:gridCol w="2012337"/>
                <a:gridCol w="2416834"/>
              </a:tblGrid>
              <a:tr h="4336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Наименование разделов классификации расходов бюджетов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Предельные объемы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0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(процент)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201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год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Сумма 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(процент)</a:t>
                      </a:r>
                    </a:p>
                  </a:txBody>
                  <a:tcPr marL="9525" marR="9525" marT="9526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2970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82,7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8,3%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82,3 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8,1%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785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9,8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12,8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1,3%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4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Национальная экономика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53,3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5,3%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57,4 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5,7%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342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125,2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12,5%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102,3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10,1%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28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Образование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590,1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58,9%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596,4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58,8 %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05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Культура, кинематография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40,2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36,2 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3,6%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2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Социальная политика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53,7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5,3%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57,4 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5,7%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21,9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2,2%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21,9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2,1%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03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1,5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0,1%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  2,0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0,2%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71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Обслуживание муниципального долга 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23,6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2,4%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    44,3        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4,4%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59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ИТОГО РАСХОДОВ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1002  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1013 </a:t>
                      </a:r>
                    </a:p>
                  </a:txBody>
                  <a:tcPr marL="9525" marR="9525" marT="952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21" name="Line 64"/>
          <p:cNvSpPr>
            <a:spLocks noChangeShapeType="1"/>
          </p:cNvSpPr>
          <p:nvPr/>
        </p:nvSpPr>
        <p:spPr bwMode="auto">
          <a:xfrm>
            <a:off x="5529263" y="2133600"/>
            <a:ext cx="0" cy="4175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22" name="Line 65"/>
          <p:cNvSpPr>
            <a:spLocks noChangeShapeType="1"/>
          </p:cNvSpPr>
          <p:nvPr/>
        </p:nvSpPr>
        <p:spPr bwMode="auto">
          <a:xfrm>
            <a:off x="7740650" y="2060575"/>
            <a:ext cx="0" cy="424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86868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>
                <a:effectLst/>
                <a:latin typeface="Arial" charset="0"/>
              </a:rPr>
              <a:t>РАСХОДЫ ГОРОДСКОГО БЮДЖЕТА НА ОБРАЗОВАНИЕ </a:t>
            </a:r>
            <a:br>
              <a:rPr lang="ru-RU" sz="2000" b="1" cap="none" smtClean="0">
                <a:effectLst/>
                <a:latin typeface="Arial" charset="0"/>
              </a:rPr>
            </a:br>
            <a:r>
              <a:rPr lang="ru-RU" sz="2000" b="1" cap="none" smtClean="0">
                <a:effectLst/>
                <a:latin typeface="Arial" charset="0"/>
              </a:rPr>
              <a:t>В 2015-2016 ГОДАХ, МЛН.РУБ.</a:t>
            </a:r>
          </a:p>
        </p:txBody>
      </p:sp>
      <p:graphicFrame>
        <p:nvGraphicFramePr>
          <p:cNvPr id="16387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4736823"/>
              </p:ext>
            </p:extLst>
          </p:nvPr>
        </p:nvGraphicFramePr>
        <p:xfrm>
          <a:off x="0" y="908051"/>
          <a:ext cx="9259888" cy="432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Лист" r:id="rId3" imgW="7591599" imgH="2781411" progId="Excel.Sheet.8">
                  <p:embed/>
                </p:oleObj>
              </mc:Choice>
              <mc:Fallback>
                <p:oleObj name="Лист" r:id="rId3" imgW="7591599" imgH="2781411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08051"/>
                        <a:ext cx="9259888" cy="432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907705" y="5157192"/>
            <a:ext cx="7416824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Ctr="1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Результат от вложения средств:</a:t>
            </a:r>
          </a:p>
          <a:p>
            <a:pPr>
              <a:spcBef>
                <a:spcPct val="50000"/>
              </a:spcBef>
            </a:pPr>
            <a:r>
              <a:rPr lang="ru-RU" sz="2200" b="1" dirty="0">
                <a:solidFill>
                  <a:srgbClr val="C00000"/>
                </a:solidFill>
                <a:latin typeface="Arial Narrow" pitchFamily="34" charset="0"/>
              </a:rPr>
              <a:t>6461 учащийся получит основное общее образование;                                             3893 ребенка получат дошкольное образование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22EAF-F733-411A-9F0B-E8FBDB462901}" type="slidenum">
              <a:rPr lang="ru-RU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89CDAE-2421-4388-866D-35AEF243FF5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57313" y="476250"/>
            <a:ext cx="6670675" cy="17287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solidFill>
                  <a:schemeClr val="bg1"/>
                </a:solidFill>
              </a:rPr>
              <a:t>Расходы на образование (</a:t>
            </a:r>
            <a:r>
              <a:rPr lang="ru-RU" sz="4000" dirty="0" smtClean="0">
                <a:solidFill>
                  <a:schemeClr val="bg1"/>
                </a:solidFill>
              </a:rPr>
              <a:t>596,4 </a:t>
            </a:r>
            <a:r>
              <a:rPr lang="ru-RU" sz="4000" dirty="0" err="1" smtClean="0">
                <a:solidFill>
                  <a:schemeClr val="bg1"/>
                </a:solidFill>
              </a:rPr>
              <a:t>млн.руб</a:t>
            </a:r>
            <a:r>
              <a:rPr lang="ru-RU" sz="4000" dirty="0" smtClean="0">
                <a:solidFill>
                  <a:schemeClr val="bg1"/>
                </a:solidFill>
              </a:rPr>
              <a:t>.)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388" y="3213100"/>
            <a:ext cx="4152900" cy="16557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Средства городского бюджета                                 ( 282,9млн.руб.)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255838" y="2205038"/>
            <a:ext cx="444500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92650" y="3249613"/>
            <a:ext cx="4152900" cy="16573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Средства  областного бюджета                                 ( 313,5млн.руб.)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343773" y="2245520"/>
            <a:ext cx="444500" cy="1008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3"/>
          <p:cNvSpPr>
            <a:spLocks noChangeArrowheads="1"/>
          </p:cNvSpPr>
          <p:nvPr/>
        </p:nvSpPr>
        <p:spPr bwMode="auto">
          <a:xfrm>
            <a:off x="107950" y="2527300"/>
            <a:ext cx="2239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Налоговые    </a:t>
            </a:r>
          </a:p>
          <a:p>
            <a:r>
              <a:rPr lang="ru-RU" sz="240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60738" y="188913"/>
            <a:ext cx="5783262" cy="6683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Субсидии муниципальным бюджетным учреждениям  - 251,3 </a:t>
            </a:r>
            <a:r>
              <a:rPr lang="ru-RU" sz="2000" b="1" dirty="0" err="1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60738" y="944563"/>
            <a:ext cx="5765800" cy="685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indent="3429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Доведение средней заработной платы педагогических работников  - 0,2 </a:t>
            </a:r>
            <a:r>
              <a:rPr lang="ru-RU" sz="2000" b="1" dirty="0" err="1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60738" y="1700808"/>
            <a:ext cx="5765800" cy="72013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18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Оборудование для ДШИ, </a:t>
            </a:r>
            <a:r>
              <a:rPr lang="ru-RU" sz="18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школы </a:t>
            </a:r>
            <a:r>
              <a:rPr lang="ru-RU" sz="18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№ 2,  участие в </a:t>
            </a:r>
            <a:r>
              <a:rPr lang="ru-RU" sz="18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мер-х </a:t>
            </a:r>
            <a:r>
              <a:rPr lang="ru-RU" sz="1800" b="1" dirty="0">
                <a:solidFill>
                  <a:prstClr val="black"/>
                </a:solidFill>
                <a:latin typeface="+mj-lt"/>
                <a:cs typeface="Arial" pitchFamily="34" charset="0"/>
              </a:rPr>
              <a:t>по МП «Доступная среда» – 0,1 </a:t>
            </a:r>
            <a:r>
              <a:rPr lang="ru-RU" sz="1800" b="1" dirty="0" err="1" smtClean="0">
                <a:solidFill>
                  <a:prstClr val="black"/>
                </a:solidFill>
                <a:latin typeface="+mj-lt"/>
                <a:cs typeface="Arial" pitchFamily="34" charset="0"/>
              </a:rPr>
              <a:t>млн.руб</a:t>
            </a:r>
            <a:r>
              <a:rPr lang="ru-RU" sz="1800" b="1" dirty="0" smtClean="0">
                <a:solidFill>
                  <a:prstClr val="black"/>
                </a:solidFill>
                <a:latin typeface="+mj-lt"/>
                <a:cs typeface="Arial" pitchFamily="34" charset="0"/>
              </a:rPr>
              <a:t>.</a:t>
            </a:r>
            <a:endParaRPr lang="ru-RU" sz="18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25813" y="3933825"/>
            <a:ext cx="5800725" cy="6477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Ограждение школы № 4, демонтаж котельной школы № 15 – 1,3 </a:t>
            </a:r>
            <a:r>
              <a:rPr lang="ru-RU" sz="2000" b="1" dirty="0" err="1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25813" y="4797425"/>
            <a:ext cx="5818187" cy="6477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Оздоровление детей и организация трудоустройства – 2,3 </a:t>
            </a:r>
            <a:r>
              <a:rPr lang="ru-RU" sz="2000" b="1" dirty="0" err="1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989138"/>
            <a:ext cx="2519834" cy="177165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Средства городского бюджета                              282,9млн.руб.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325813" y="5565775"/>
            <a:ext cx="5800725" cy="4794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Содержание аппарата и МКУ «ЦБ» – 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18,6 </a:t>
            </a:r>
            <a:r>
              <a:rPr lang="ru-RU" sz="2000" b="1" dirty="0" err="1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cxnSp>
        <p:nvCxnSpPr>
          <p:cNvPr id="13" name="Прямая со стрелкой 12"/>
          <p:cNvCxnSpPr>
            <a:endCxn id="5" idx="1"/>
          </p:cNvCxnSpPr>
          <p:nvPr/>
        </p:nvCxnSpPr>
        <p:spPr>
          <a:xfrm>
            <a:off x="2789238" y="522288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789238" y="522288"/>
            <a:ext cx="36512" cy="5967412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52738" y="1287463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06700" y="2171700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16225" y="2943225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78138" y="3568700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825750" y="4257675"/>
            <a:ext cx="53498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52725" y="5129213"/>
            <a:ext cx="57308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360738" y="6237288"/>
            <a:ext cx="5783262" cy="504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Проведение мероприятий для детей и молодежи – </a:t>
            </a:r>
            <a:r>
              <a:rPr lang="ru-RU" sz="2000" b="1" dirty="0" smtClean="0">
                <a:solidFill>
                  <a:schemeClr val="tx1"/>
                </a:solidFill>
              </a:rPr>
              <a:t>0,5 </a:t>
            </a:r>
            <a:r>
              <a:rPr lang="ru-RU" sz="2000" b="1" dirty="0" err="1" smtClean="0">
                <a:solidFill>
                  <a:schemeClr val="tx1"/>
                </a:solidFill>
              </a:rPr>
              <a:t>млн.руб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2771775" y="5807075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405188" y="3359150"/>
            <a:ext cx="5738812" cy="419100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Организация питания 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- 8 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,4 </a:t>
            </a:r>
            <a:r>
              <a:rPr lang="ru-RU" sz="2000" b="1" dirty="0" err="1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825750" y="6489700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343275" y="2576513"/>
            <a:ext cx="5737225" cy="576262"/>
          </a:xfrm>
          <a:prstGeom prst="rect">
            <a:avLst/>
          </a:prstGeom>
          <a:solidFill>
            <a:srgbClr val="FF9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Строительство городка </a:t>
            </a:r>
            <a:r>
              <a:rPr lang="ru-RU" sz="2000" b="1" dirty="0" smtClean="0">
                <a:solidFill>
                  <a:schemeClr val="tx1"/>
                </a:solidFill>
              </a:rPr>
              <a:t>безопасности в школе </a:t>
            </a:r>
            <a:r>
              <a:rPr lang="ru-RU" sz="2000" b="1" dirty="0">
                <a:solidFill>
                  <a:schemeClr val="tx1"/>
                </a:solidFill>
              </a:rPr>
              <a:t>№ 1 – 0,2 </a:t>
            </a:r>
            <a:r>
              <a:rPr lang="ru-RU" sz="2000" b="1" dirty="0" err="1" smtClean="0">
                <a:solidFill>
                  <a:schemeClr val="tx1"/>
                </a:solidFill>
              </a:rPr>
              <a:t>млн.руб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3"/>
          <p:cNvSpPr>
            <a:spLocks noChangeArrowheads="1"/>
          </p:cNvSpPr>
          <p:nvPr/>
        </p:nvSpPr>
        <p:spPr bwMode="auto">
          <a:xfrm>
            <a:off x="107950" y="2527300"/>
            <a:ext cx="2239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Налоговые    </a:t>
            </a:r>
          </a:p>
          <a:p>
            <a:r>
              <a:rPr lang="ru-RU" sz="240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360738" y="188913"/>
            <a:ext cx="5783262" cy="668337"/>
          </a:xfrm>
          <a:prstGeom prst="rect">
            <a:avLst/>
          </a:prstGeom>
          <a:solidFill>
            <a:srgbClr val="99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Дошкольное образование - 118,8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379788" y="1277938"/>
            <a:ext cx="5764212" cy="68580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indent="3429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Основное общее и среднее общее образование - 178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379788" y="2235200"/>
            <a:ext cx="5764212" cy="711200"/>
          </a:xfrm>
          <a:prstGeom prst="rect">
            <a:avLst/>
          </a:prstGeom>
          <a:solidFill>
            <a:srgbClr val="00CC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>
                <a:solidFill>
                  <a:srgbClr val="000000"/>
                </a:solidFill>
                <a:latin typeface="Franklin Gothic Medium" pitchFamily="34" charset="0"/>
              </a:rPr>
              <a:t>Повышение оплаты труда педагогических работников – 4,6 млн.руб.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3352800" y="5157788"/>
            <a:ext cx="5818188" cy="649287"/>
          </a:xfrm>
          <a:prstGeom prst="rect">
            <a:avLst/>
          </a:prstGeom>
          <a:solidFill>
            <a:srgbClr val="CC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Оздоровление детей -  3 ,9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989138"/>
            <a:ext cx="2303463" cy="17716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cs typeface="Arial" charset="0"/>
              </a:rPr>
              <a:t>Средства областного бюджета -                              </a:t>
            </a:r>
            <a:r>
              <a:rPr lang="ru-RU" sz="2400" b="1">
                <a:solidFill>
                  <a:srgbClr val="FFFFFF"/>
                </a:solidFill>
                <a:latin typeface="Arial" charset="0"/>
                <a:cs typeface="Arial" charset="0"/>
              </a:rPr>
              <a:t>313,5 </a:t>
            </a:r>
            <a:r>
              <a:rPr lang="ru-RU" sz="2400" b="1">
                <a:solidFill>
                  <a:srgbClr val="FFFFFF"/>
                </a:solidFill>
                <a:cs typeface="Arial" charset="0"/>
              </a:rPr>
              <a:t>млн.руб.</a:t>
            </a:r>
          </a:p>
        </p:txBody>
      </p:sp>
      <p:cxnSp>
        <p:nvCxnSpPr>
          <p:cNvPr id="13" name="Прямая со стрелкой 12"/>
          <p:cNvCxnSpPr>
            <a:endCxn id="19459" idx="1"/>
          </p:cNvCxnSpPr>
          <p:nvPr/>
        </p:nvCxnSpPr>
        <p:spPr>
          <a:xfrm>
            <a:off x="2789238" y="522288"/>
            <a:ext cx="571500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816225" y="522288"/>
            <a:ext cx="9525" cy="4960937"/>
          </a:xfrm>
          <a:prstGeom prst="line">
            <a:avLst/>
          </a:prstGeom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68613" y="1620838"/>
            <a:ext cx="536575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16225" y="2590800"/>
            <a:ext cx="536575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06700" y="3552825"/>
            <a:ext cx="536575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81300" y="4564063"/>
            <a:ext cx="571500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806700" y="5483225"/>
            <a:ext cx="573088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71" name="Text Box 6"/>
          <p:cNvSpPr txBox="1">
            <a:spLocks noChangeArrowheads="1"/>
          </p:cNvSpPr>
          <p:nvPr/>
        </p:nvSpPr>
        <p:spPr bwMode="auto">
          <a:xfrm>
            <a:off x="3419475" y="4241800"/>
            <a:ext cx="5724525" cy="771525"/>
          </a:xfrm>
          <a:prstGeom prst="rect">
            <a:avLst/>
          </a:prstGeom>
          <a:solidFill>
            <a:srgbClr val="99FF66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Оснащение пунктов проведения экзаменов системами видеонаблюдения – 1,2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25813" y="3217863"/>
            <a:ext cx="5818187" cy="576262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Arial" charset="0"/>
                <a:cs typeface="Arial" charset="0"/>
              </a:rPr>
              <a:t>Питание учащихся 1- 4 классов – 7 млн.руб.</a:t>
            </a:r>
          </a:p>
        </p:txBody>
      </p:sp>
    </p:spTree>
    <p:extLst>
      <p:ext uri="{BB962C8B-B14F-4D97-AF65-F5344CB8AC3E}">
        <p14:creationId xmlns:p14="http://schemas.microsoft.com/office/powerpoint/2010/main" val="18740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8229600" y="6473825"/>
            <a:ext cx="758825" cy="247650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B56B53B6-FC50-48CD-BFA7-912BF3EF3DA0}" type="slidenum">
              <a:rPr lang="ru-RU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28</a:t>
            </a:fld>
            <a:endParaRPr lang="ru-RU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graphicFrame>
        <p:nvGraphicFramePr>
          <p:cNvPr id="20483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0" y="981075"/>
          <a:ext cx="9013825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Лист" r:id="rId3" imgW="7905711" imgH="2962170" progId="Excel.Sheet.8">
                  <p:embed followColorScheme="full"/>
                </p:oleObj>
              </mc:Choice>
              <mc:Fallback>
                <p:oleObj name="Лист" r:id="rId3" imgW="7905711" imgH="2962170" progId="Excel.Shee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013825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Стрелка вправо 16"/>
          <p:cNvSpPr>
            <a:spLocks noChangeArrowheads="1"/>
          </p:cNvSpPr>
          <p:nvPr/>
        </p:nvSpPr>
        <p:spPr bwMode="auto">
          <a:xfrm rot="-1147303">
            <a:off x="3492500" y="2708275"/>
            <a:ext cx="1871663" cy="814388"/>
          </a:xfrm>
          <a:prstGeom prst="rightArrow">
            <a:avLst>
              <a:gd name="adj1" fmla="val 73333"/>
              <a:gd name="adj2" fmla="val 65617"/>
            </a:avLst>
          </a:prstGeom>
          <a:solidFill>
            <a:schemeClr val="bg1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1600" b="1">
              <a:solidFill>
                <a:schemeClr val="tx1"/>
              </a:solidFill>
              <a:latin typeface="Arial" charset="0"/>
            </a:endParaRPr>
          </a:p>
          <a:p>
            <a:pPr algn="ctr" eaLnBrk="0" hangingPunct="0"/>
            <a:r>
              <a:rPr lang="ru-RU" sz="1600" b="1">
                <a:solidFill>
                  <a:schemeClr val="tx1"/>
                </a:solidFill>
                <a:latin typeface="Arial" charset="0"/>
              </a:rPr>
              <a:t>106,9%</a:t>
            </a:r>
          </a:p>
          <a:p>
            <a:pPr algn="ctr" eaLnBrk="0" hangingPunct="0"/>
            <a:endParaRPr lang="ru-RU" sz="1600" b="1">
              <a:solidFill>
                <a:schemeClr val="tx1"/>
              </a:solidFill>
              <a:latin typeface="Franklin Gothic Book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95288" y="188913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Arial" charset="0"/>
              </a:rPr>
              <a:t>РАСХОДЫ ГОРОДСКОГО БЮДЖЕТА </a:t>
            </a:r>
          </a:p>
          <a:p>
            <a:pPr algn="ctr"/>
            <a:r>
              <a:rPr lang="ru-RU" sz="2000" b="1">
                <a:latin typeface="Arial" charset="0"/>
              </a:rPr>
              <a:t>НА СОЦИАЛЬНУЮ ПОЛИТИКУ В 2015-2016 ГОДАХ, МЛН.РУБ.</a:t>
            </a:r>
          </a:p>
        </p:txBody>
      </p:sp>
    </p:spTree>
    <p:extLst>
      <p:ext uri="{BB962C8B-B14F-4D97-AF65-F5344CB8AC3E}">
        <p14:creationId xmlns:p14="http://schemas.microsoft.com/office/powerpoint/2010/main" val="179941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3A42BE-0766-4BB1-8517-B38A86D0256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3" y="476250"/>
            <a:ext cx="7128396" cy="1873250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dirty="0">
                <a:solidFill>
                  <a:srgbClr val="C00000"/>
                </a:solidFill>
                <a:cs typeface="Arial" charset="0"/>
              </a:rPr>
              <a:t>Расходы </a:t>
            </a:r>
          </a:p>
          <a:p>
            <a:pPr algn="ctr"/>
            <a:r>
              <a:rPr lang="ru-RU" sz="4000" dirty="0">
                <a:solidFill>
                  <a:srgbClr val="C00000"/>
                </a:solidFill>
                <a:cs typeface="Arial" charset="0"/>
              </a:rPr>
              <a:t>на социальную политику – </a:t>
            </a:r>
            <a:r>
              <a:rPr lang="ru-RU" sz="4000" b="1" dirty="0">
                <a:solidFill>
                  <a:srgbClr val="C00000"/>
                </a:solidFill>
                <a:cs typeface="Arial" charset="0"/>
              </a:rPr>
              <a:t>57,4</a:t>
            </a:r>
            <a:r>
              <a:rPr lang="ru-RU" sz="4000" dirty="0">
                <a:solidFill>
                  <a:srgbClr val="C00000"/>
                </a:solidFill>
                <a:cs typeface="Arial" charset="0"/>
              </a:rPr>
              <a:t> </a:t>
            </a:r>
            <a:r>
              <a:rPr lang="ru-RU" sz="4000" dirty="0" err="1">
                <a:solidFill>
                  <a:srgbClr val="C00000"/>
                </a:solidFill>
                <a:cs typeface="Arial" charset="0"/>
              </a:rPr>
              <a:t>млн.руб</a:t>
            </a:r>
            <a:r>
              <a:rPr lang="ru-RU" sz="4000" dirty="0">
                <a:solidFill>
                  <a:srgbClr val="C00000"/>
                </a:solidFill>
                <a:cs typeface="Arial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79950" y="3213100"/>
            <a:ext cx="4152900" cy="1655763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>
                <a:solidFill>
                  <a:schemeClr val="tx1"/>
                </a:solidFill>
                <a:cs typeface="Arial" charset="0"/>
              </a:rPr>
              <a:t>Средства </a:t>
            </a:r>
          </a:p>
          <a:p>
            <a:pPr algn="ctr"/>
            <a:r>
              <a:rPr lang="ru-RU" sz="2800" b="1">
                <a:solidFill>
                  <a:schemeClr val="tx1"/>
                </a:solidFill>
                <a:cs typeface="Arial" charset="0"/>
              </a:rPr>
              <a:t>городского бюджета – </a:t>
            </a:r>
            <a:endParaRPr lang="ru-RU" sz="2800" b="1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/>
            <a:r>
              <a:rPr lang="ru-RU" sz="2800" b="1">
                <a:solidFill>
                  <a:schemeClr val="tx1"/>
                </a:solidFill>
                <a:cs typeface="Arial" charset="0"/>
              </a:rPr>
              <a:t>3,7 млн.руб.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255838" y="2349500"/>
            <a:ext cx="444500" cy="863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9388" y="3184525"/>
            <a:ext cx="4152900" cy="1657350"/>
          </a:xfrm>
          <a:prstGeom prst="roundRect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cs typeface="Arial" charset="0"/>
              </a:rPr>
              <a:t>Средства  областного бюджета -                                  53,7 </a:t>
            </a:r>
            <a:r>
              <a:rPr lang="ru-RU" sz="2800" b="1" dirty="0" err="1">
                <a:solidFill>
                  <a:schemeClr val="tx1"/>
                </a:solidFill>
                <a:cs typeface="Arial" charset="0"/>
              </a:rPr>
              <a:t>млн.руб</a:t>
            </a:r>
            <a:r>
              <a:rPr lang="ru-RU" sz="2800" b="1" dirty="0">
                <a:solidFill>
                  <a:schemeClr val="tx1"/>
                </a:solidFill>
                <a:cs typeface="Arial" charset="0"/>
              </a:rPr>
              <a:t>.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534150" y="2349500"/>
            <a:ext cx="444500" cy="863600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368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24" y="44624"/>
            <a:ext cx="8336109" cy="588680"/>
          </a:xfrm>
        </p:spPr>
        <p:txBody>
          <a:bodyPr>
            <a:noAutofit/>
          </a:bodyPr>
          <a:lstStyle/>
          <a:p>
            <a:r>
              <a:rPr lang="ru-RU" sz="4000" dirty="0" smtClean="0"/>
              <a:t>Структура городского бюджета</a:t>
            </a:r>
            <a:endParaRPr lang="ru-RU" sz="40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26651"/>
              </p:ext>
            </p:extLst>
          </p:nvPr>
        </p:nvGraphicFramePr>
        <p:xfrm>
          <a:off x="179512" y="3429000"/>
          <a:ext cx="8784976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Документ" r:id="rId3" imgW="10344873" imgH="3382559" progId="Word.Document.12">
                  <p:embed/>
                </p:oleObj>
              </mc:Choice>
              <mc:Fallback>
                <p:oleObj name="Документ" r:id="rId3" imgW="10344873" imgH="33825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3429000"/>
                        <a:ext cx="8784976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134399" y="764704"/>
            <a:ext cx="8784976" cy="223224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Бюджет</a:t>
            </a:r>
            <a:r>
              <a:rPr lang="ru-RU" dirty="0" smtClean="0"/>
              <a:t>  </a:t>
            </a:r>
            <a:r>
              <a:rPr lang="ru-RU" dirty="0" smtClean="0">
                <a:solidFill>
                  <a:schemeClr val="tx1"/>
                </a:solidFill>
              </a:rPr>
              <a:t> представляет собой план образования и расходования денежных средств, предназначенных для финансового обеспечения задач и функций местного самоуправления, который утверждается в форме решения Совета народных депутатов на определенный период времени. Бюджет утверждается сроком на три финансовых года.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состоит из трех основных частей: доходов, расходов и источников финансирования дефицита бюджета.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8697" y="3140968"/>
            <a:ext cx="835292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4">
                    <a:lumMod val="75000"/>
                  </a:schemeClr>
                </a:solidFill>
              </a:rPr>
              <a:t>Схематично бюджет можно изобразить следующим образом:</a:t>
            </a:r>
            <a:endParaRPr lang="ru-RU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53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107950" y="2527300"/>
            <a:ext cx="2239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Налоговые    </a:t>
            </a:r>
          </a:p>
          <a:p>
            <a:r>
              <a:rPr lang="ru-RU" sz="240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60738" y="188913"/>
            <a:ext cx="5783262" cy="431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Соц.поддержка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 детей-инвалидов – 0,8</a:t>
            </a:r>
            <a:r>
              <a:rPr 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60738" y="944563"/>
            <a:ext cx="57658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indent="3429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Социальная  поддержка по оплате жилья и коммунальных услуг- 1,5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60738" y="1790019"/>
            <a:ext cx="5765800" cy="603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</a:rPr>
              <a:t>Обеспечение жильем по з</a:t>
            </a:r>
            <a:r>
              <a:rPr lang="ru-RU" sz="2000" b="1" dirty="0">
                <a:solidFill>
                  <a:schemeClr val="tx1"/>
                </a:solidFill>
                <a:latin typeface="Arial" charset="0"/>
              </a:rPr>
              <a:t>акону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</a:rPr>
              <a:t>  «О ветеранах» –  1,2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</a:rPr>
              <a:t>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276600" y="4257675"/>
            <a:ext cx="5835650" cy="755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Деятельность по опеке и попечительству 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-  1,3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25813" y="5121275"/>
            <a:ext cx="5818187" cy="6477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Содержание детей в семье опекуна и приемной семье – 15,2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989138"/>
            <a:ext cx="2303463" cy="177165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Средства областного бюджета -                              </a:t>
            </a:r>
            <a:r>
              <a:rPr lang="ru-RU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53,7 </a:t>
            </a:r>
            <a:r>
              <a:rPr lang="ru-RU" sz="2300" b="1" dirty="0" err="1">
                <a:solidFill>
                  <a:srgbClr val="FFFFFF"/>
                </a:solidFill>
                <a:cs typeface="Arial" charset="0"/>
              </a:rPr>
              <a:t>млн.руб</a:t>
            </a:r>
            <a:r>
              <a:rPr lang="ru-RU" sz="2300" b="1" dirty="0">
                <a:solidFill>
                  <a:srgbClr val="FFFFFF"/>
                </a:solidFill>
                <a:cs typeface="Arial" charset="0"/>
              </a:rPr>
              <a:t>.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325813" y="6045200"/>
            <a:ext cx="5800725" cy="696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Обеспечение ж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иль</a:t>
            </a:r>
            <a:r>
              <a:rPr 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ем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 дет</a:t>
            </a:r>
            <a:r>
              <a:rPr 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ей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-сирот – 11,7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cxnSp>
        <p:nvCxnSpPr>
          <p:cNvPr id="13" name="Прямая со стрелкой 12"/>
          <p:cNvCxnSpPr>
            <a:endCxn id="5" idx="1"/>
          </p:cNvCxnSpPr>
          <p:nvPr/>
        </p:nvCxnSpPr>
        <p:spPr>
          <a:xfrm>
            <a:off x="2816225" y="404813"/>
            <a:ext cx="544513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830513" y="404813"/>
            <a:ext cx="17462" cy="58801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52738" y="1287463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06700" y="2171700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16225" y="2943225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78138" y="3568700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825750" y="4257675"/>
            <a:ext cx="53498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52725" y="5129213"/>
            <a:ext cx="57308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852738" y="5807075"/>
            <a:ext cx="490537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3405188" y="3359150"/>
            <a:ext cx="5738812" cy="71755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Компенсация части родительской платы в ДОУ 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– 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18 ,4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43275" y="2576513"/>
            <a:ext cx="5737225" cy="57626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Месячные социальные проездные билеты –    3,6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.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2847975" y="6284913"/>
            <a:ext cx="49053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1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07950" y="2527300"/>
            <a:ext cx="2239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Налоговые    </a:t>
            </a:r>
          </a:p>
          <a:p>
            <a:r>
              <a:rPr lang="ru-RU" sz="240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360738" y="522288"/>
            <a:ext cx="5783262" cy="668337"/>
          </a:xfrm>
          <a:prstGeom prst="rect">
            <a:avLst/>
          </a:prstGeom>
          <a:solidFill>
            <a:srgbClr val="CC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Предоставление социальных выплат молодым семьям - 1 ,5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Franklin Gothic Medium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405188" y="1620838"/>
            <a:ext cx="5764212" cy="1060450"/>
          </a:xfrm>
          <a:prstGeom prst="rect">
            <a:avLst/>
          </a:prstGeom>
          <a:solidFill>
            <a:srgbClr val="CCFF99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indent="3429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Предоставление социальных выплат многодетным 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семьям    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- 0,1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336925" y="2943225"/>
            <a:ext cx="5795962" cy="852488"/>
          </a:xfrm>
          <a:prstGeom prst="rect">
            <a:avLst/>
          </a:prstGeom>
          <a:solidFill>
            <a:srgbClr val="99FF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Franklin Gothic Medium" pitchFamily="34" charset="0"/>
              </a:rPr>
              <a:t>Выплаты почетным гражданам</a:t>
            </a:r>
            <a:r>
              <a:rPr lang="ru-RU" sz="20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Franklin Gothic Medium" pitchFamily="34" charset="0"/>
              </a:rPr>
              <a:t>– 0,6 </a:t>
            </a:r>
            <a:r>
              <a:rPr lang="ru-RU" sz="2000" b="1" dirty="0" err="1">
                <a:solidFill>
                  <a:srgbClr val="000000"/>
                </a:solidFill>
                <a:latin typeface="Franklin Gothic Medium" pitchFamily="34" charset="0"/>
              </a:rPr>
              <a:t>млн.руб</a:t>
            </a:r>
            <a:r>
              <a:rPr lang="ru-RU" sz="2000" b="1" dirty="0">
                <a:solidFill>
                  <a:srgbClr val="000000"/>
                </a:solidFill>
                <a:latin typeface="Franklin Gothic Medium" pitchFamily="34" charset="0"/>
              </a:rPr>
              <a:t>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989138"/>
            <a:ext cx="2303463" cy="1771650"/>
          </a:xfrm>
          <a:prstGeom prst="round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Средства городского бюджета -                              </a:t>
            </a:r>
            <a:r>
              <a:rPr lang="ru-RU" sz="2400" b="1" dirty="0">
                <a:solidFill>
                  <a:srgbClr val="FFFFFF"/>
                </a:solidFill>
                <a:latin typeface="Arial" charset="0"/>
                <a:cs typeface="Arial" charset="0"/>
              </a:rPr>
              <a:t>3,7 </a:t>
            </a:r>
            <a:r>
              <a:rPr lang="ru-RU" sz="2400" b="1" dirty="0" err="1">
                <a:solidFill>
                  <a:srgbClr val="FFFFFF"/>
                </a:solidFill>
                <a:cs typeface="Arial" charset="0"/>
              </a:rPr>
              <a:t>млн.руб</a:t>
            </a:r>
            <a:r>
              <a:rPr lang="ru-RU" sz="2400" b="1" dirty="0">
                <a:solidFill>
                  <a:srgbClr val="FFFFFF"/>
                </a:solidFill>
                <a:cs typeface="Arial" charset="0"/>
              </a:rPr>
              <a:t>.</a:t>
            </a:r>
          </a:p>
        </p:txBody>
      </p:sp>
      <p:cxnSp>
        <p:nvCxnSpPr>
          <p:cNvPr id="13" name="Прямая со стрелкой 12"/>
          <p:cNvCxnSpPr>
            <a:endCxn id="23555" idx="1"/>
          </p:cNvCxnSpPr>
          <p:nvPr/>
        </p:nvCxnSpPr>
        <p:spPr>
          <a:xfrm>
            <a:off x="2789238" y="855663"/>
            <a:ext cx="571500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25750" y="855663"/>
            <a:ext cx="0" cy="3651250"/>
          </a:xfrm>
          <a:prstGeom prst="line">
            <a:avLst/>
          </a:prstGeom>
          <a:ln w="349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68613" y="1930400"/>
            <a:ext cx="536575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43213" y="2935288"/>
            <a:ext cx="536575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06700" y="4506913"/>
            <a:ext cx="536575" cy="0"/>
          </a:xfrm>
          <a:prstGeom prst="straightConnector1">
            <a:avLst/>
          </a:prstGeom>
          <a:ln w="3492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325813" y="4149080"/>
            <a:ext cx="5818187" cy="1146175"/>
          </a:xfrm>
          <a:prstGeom prst="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Софинансирование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 по месячным социальным проездным билетам – </a:t>
            </a:r>
            <a:r>
              <a:rPr lang="ru-RU" sz="2000" b="1" dirty="0" smtClean="0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0,2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607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41E08-66F1-4009-B148-710A81A1172D}" type="slidenum">
              <a:rPr lang="ru-RU"/>
              <a:pPr>
                <a:defRPr/>
              </a:pPr>
              <a:t>32</a:t>
            </a:fld>
            <a:endParaRPr lang="ru-RU"/>
          </a:p>
        </p:txBody>
      </p:sp>
      <p:graphicFrame>
        <p:nvGraphicFramePr>
          <p:cNvPr id="24579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-1836738" y="1125538"/>
          <a:ext cx="13033376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Лист" r:id="rId3" imgW="7896256" imgH="2104920" progId="Excel.Sheet.8">
                  <p:embed followColorScheme="full"/>
                </p:oleObj>
              </mc:Choice>
              <mc:Fallback>
                <p:oleObj name="Лист" r:id="rId3" imgW="7896256" imgH="2104920" progId="Excel.Shee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836738" y="1125538"/>
                        <a:ext cx="13033376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Стрелка вправо 16"/>
          <p:cNvSpPr>
            <a:spLocks noChangeArrowheads="1"/>
          </p:cNvSpPr>
          <p:nvPr/>
        </p:nvSpPr>
        <p:spPr bwMode="auto">
          <a:xfrm rot="2575048">
            <a:off x="3963988" y="3033713"/>
            <a:ext cx="1992312" cy="825500"/>
          </a:xfrm>
          <a:prstGeom prst="rightArrow">
            <a:avLst>
              <a:gd name="adj1" fmla="val 73333"/>
              <a:gd name="adj2" fmla="val 68907"/>
            </a:avLst>
          </a:prstGeom>
          <a:solidFill>
            <a:schemeClr val="bg1"/>
          </a:solidFill>
          <a:ln w="25400" algn="ctr">
            <a:solidFill>
              <a:srgbClr val="7030A0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1600" b="1">
              <a:solidFill>
                <a:schemeClr val="tx1"/>
              </a:solidFill>
              <a:latin typeface="Franklin Gothic Book" pitchFamily="34" charset="0"/>
            </a:endParaRPr>
          </a:p>
          <a:p>
            <a:pPr algn="ctr" eaLnBrk="0" hangingPunct="0">
              <a:buFontTx/>
              <a:buChar char="-"/>
            </a:pPr>
            <a:r>
              <a:rPr lang="ru-RU" sz="2000" b="1">
                <a:solidFill>
                  <a:schemeClr val="tx1"/>
                </a:solidFill>
                <a:latin typeface="Franklin Gothic Book" pitchFamily="34" charset="0"/>
              </a:rPr>
              <a:t>10 %</a:t>
            </a:r>
          </a:p>
          <a:p>
            <a:pPr algn="ctr" eaLnBrk="0" hangingPunct="0"/>
            <a:endParaRPr lang="ru-RU" sz="2000" b="1">
              <a:solidFill>
                <a:schemeClr val="tx1"/>
              </a:solidFill>
              <a:latin typeface="Franklin Gothic Book" pitchFamily="34" charset="0"/>
            </a:endParaRPr>
          </a:p>
          <a:p>
            <a:pPr algn="ctr" eaLnBrk="0" hangingPunct="0"/>
            <a:r>
              <a:rPr lang="ru-RU" sz="1600" b="1">
                <a:solidFill>
                  <a:schemeClr val="tx1"/>
                </a:solidFill>
                <a:latin typeface="Franklin Gothic Book" pitchFamily="34" charset="0"/>
              </a:rPr>
              <a:t> </a:t>
            </a:r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395288" y="188913"/>
            <a:ext cx="85693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Arial" charset="0"/>
              </a:rPr>
              <a:t>РАСХОДЫ ГОРОДСКОГО БЮДЖЕТА </a:t>
            </a:r>
          </a:p>
          <a:p>
            <a:pPr algn="ctr"/>
            <a:r>
              <a:rPr lang="ru-RU" sz="2000" b="1">
                <a:latin typeface="Arial" charset="0"/>
              </a:rPr>
              <a:t>НА КУЛЬТУРУ В 2015-2016 ГОДАХ, МЛН.РУБ.</a:t>
            </a:r>
          </a:p>
        </p:txBody>
      </p:sp>
    </p:spTree>
    <p:extLst>
      <p:ext uri="{BB962C8B-B14F-4D97-AF65-F5344CB8AC3E}">
        <p14:creationId xmlns:p14="http://schemas.microsoft.com/office/powerpoint/2010/main" val="283525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107950" y="2527300"/>
            <a:ext cx="2239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Налоговые    </a:t>
            </a:r>
          </a:p>
          <a:p>
            <a:r>
              <a:rPr lang="ru-RU" sz="240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360738" y="188913"/>
            <a:ext cx="5783262" cy="668337"/>
          </a:xfrm>
          <a:prstGeom prst="rect">
            <a:avLst/>
          </a:prstGeom>
          <a:solidFill>
            <a:srgbClr val="FF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Субсидии муниципальным бюджетным учреждениям  - 24,2 </a:t>
            </a:r>
            <a:r>
              <a:rPr lang="ru-RU" sz="2100" b="1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млн.руб</a:t>
            </a:r>
            <a:r>
              <a:rPr lang="ru-RU" sz="21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</a:t>
            </a:r>
            <a:endParaRPr lang="ru-RU" sz="21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389313" y="1125538"/>
            <a:ext cx="5765800" cy="684212"/>
          </a:xfrm>
          <a:prstGeom prst="rect">
            <a:avLst/>
          </a:prstGeom>
          <a:solidFill>
            <a:srgbClr val="FF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indent="3429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Поэтапное повышение заработной платы работникам культуры – 2,8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376613" y="1989138"/>
            <a:ext cx="5764212" cy="647774"/>
          </a:xfrm>
          <a:prstGeom prst="rect">
            <a:avLst/>
          </a:prstGeom>
          <a:solidFill>
            <a:srgbClr val="CC66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rgbClr val="000000"/>
                </a:solidFill>
                <a:latin typeface="Franklin Gothic Medium" pitchFamily="34" charset="0"/>
              </a:rPr>
              <a:t>Реализация мероприятий по МП «Доступная среда» – 0,1 </a:t>
            </a:r>
            <a:r>
              <a:rPr lang="ru-RU" sz="2000" b="1" dirty="0" err="1">
                <a:solidFill>
                  <a:srgbClr val="000000"/>
                </a:solidFill>
                <a:latin typeface="Franklin Gothic Medium" pitchFamily="34" charset="0"/>
              </a:rPr>
              <a:t>млн.руб</a:t>
            </a:r>
            <a:r>
              <a:rPr lang="ru-RU" sz="2000" b="1" dirty="0">
                <a:solidFill>
                  <a:srgbClr val="000000"/>
                </a:solidFill>
                <a:latin typeface="Franklin Gothic Medium" pitchFamily="34" charset="0"/>
              </a:rPr>
              <a:t>.</a:t>
            </a:r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3368675" y="4797425"/>
            <a:ext cx="5818188" cy="647700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Проведение культурных мероприятий– </a:t>
            </a:r>
            <a:r>
              <a:rPr lang="ru-RU" sz="20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   1,3 </a:t>
            </a:r>
            <a:r>
              <a:rPr lang="ru-RU" sz="2000" b="1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989138"/>
            <a:ext cx="2303463" cy="1771650"/>
          </a:xfrm>
          <a:prstGeom prst="roundRect">
            <a:avLst/>
          </a:prstGeom>
          <a:solidFill>
            <a:srgbClr val="66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КУЛЬТУРА</a:t>
            </a:r>
          </a:p>
          <a:p>
            <a:pPr algn="ctr">
              <a:defRPr/>
            </a:pPr>
            <a:r>
              <a:rPr lang="ru-RU" sz="2400" b="1" dirty="0"/>
              <a:t> 36,2 </a:t>
            </a:r>
            <a:r>
              <a:rPr lang="ru-RU" sz="2400" b="1" dirty="0" err="1"/>
              <a:t>млн.руб</a:t>
            </a:r>
            <a:r>
              <a:rPr lang="ru-RU" sz="2400" b="1" dirty="0"/>
              <a:t>.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340100" y="5757863"/>
            <a:ext cx="5800725" cy="695473"/>
          </a:xfrm>
          <a:prstGeom prst="rect">
            <a:avLst/>
          </a:prstGeom>
          <a:solidFill>
            <a:srgbClr val="99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Содержание аппарата и МКУ «ЦБК» – </a:t>
            </a:r>
            <a:r>
              <a:rPr lang="ru-RU" sz="2000" b="1" dirty="0" smtClean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                5,6 </a:t>
            </a:r>
            <a:r>
              <a:rPr lang="ru-RU" sz="2000" b="1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cxnSp>
        <p:nvCxnSpPr>
          <p:cNvPr id="13" name="Прямая со стрелкой 12"/>
          <p:cNvCxnSpPr>
            <a:endCxn id="25603" idx="1"/>
          </p:cNvCxnSpPr>
          <p:nvPr/>
        </p:nvCxnSpPr>
        <p:spPr>
          <a:xfrm>
            <a:off x="2789238" y="522288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789238" y="522288"/>
            <a:ext cx="36512" cy="52832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63850" y="1419225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06700" y="2171700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16225" y="3149600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89250" y="4032250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52725" y="5129213"/>
            <a:ext cx="57308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771775" y="5807075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7" name="Text Box 6"/>
          <p:cNvSpPr txBox="1">
            <a:spLocks noChangeArrowheads="1"/>
          </p:cNvSpPr>
          <p:nvPr/>
        </p:nvSpPr>
        <p:spPr bwMode="auto">
          <a:xfrm>
            <a:off x="3414713" y="3717925"/>
            <a:ext cx="5738812" cy="717550"/>
          </a:xfrm>
          <a:prstGeom prst="rect">
            <a:avLst/>
          </a:prstGeom>
          <a:solidFill>
            <a:srgbClr val="CC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Приобретение периодических изданий и литературы для библиотек – 0,3 </a:t>
            </a:r>
            <a:r>
              <a:rPr lang="ru-RU" sz="2000" b="1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75025" y="2863850"/>
            <a:ext cx="5737225" cy="576263"/>
          </a:xfrm>
          <a:prstGeom prst="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Содержание духового оркестра – 1,9 </a:t>
            </a:r>
            <a:r>
              <a:rPr lang="ru-RU" sz="2000" b="1" dirty="0" err="1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Franklin Gothic Medium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25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179388" y="1539875"/>
          <a:ext cx="8964612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Лист" r:id="rId3" imgW="7915165" imgH="4152870" progId="Excel.Sheet.8">
                  <p:embed followColorScheme="full"/>
                </p:oleObj>
              </mc:Choice>
              <mc:Fallback>
                <p:oleObj name="Лист" r:id="rId3" imgW="7915165" imgH="4152870" progId="Excel.Sheet.8">
                  <p:embed followColorScheme="full"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39875"/>
                        <a:ext cx="8964612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24" name="Group 984"/>
          <p:cNvGraphicFramePr>
            <a:graphicFrameLocks noGrp="1"/>
          </p:cNvGraphicFramePr>
          <p:nvPr/>
        </p:nvGraphicFramePr>
        <p:xfrm>
          <a:off x="755650" y="-11260138"/>
          <a:ext cx="6710363" cy="1554264"/>
        </p:xfrm>
        <a:graphic>
          <a:graphicData uri="http://schemas.openxmlformats.org/drawingml/2006/table">
            <a:tbl>
              <a:tblPr/>
              <a:tblGrid>
                <a:gridCol w="215900"/>
                <a:gridCol w="622300"/>
                <a:gridCol w="419100"/>
                <a:gridCol w="420688"/>
                <a:gridCol w="419100"/>
                <a:gridCol w="419100"/>
                <a:gridCol w="419100"/>
                <a:gridCol w="420687"/>
                <a:gridCol w="419100"/>
                <a:gridCol w="419100"/>
                <a:gridCol w="419100"/>
                <a:gridCol w="419100"/>
                <a:gridCol w="420688"/>
                <a:gridCol w="419100"/>
                <a:gridCol w="417512"/>
                <a:gridCol w="420688"/>
              </a:tblGrid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0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684" marB="45684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0E1E3-9585-471D-868E-3AFE6CC7B38D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26677" name="Rectangle 58"/>
          <p:cNvSpPr>
            <a:spLocks noChangeArrowheads="1"/>
          </p:cNvSpPr>
          <p:nvPr/>
        </p:nvSpPr>
        <p:spPr bwMode="auto">
          <a:xfrm>
            <a:off x="409575" y="290513"/>
            <a:ext cx="8567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000" b="1"/>
              <a:t>РАСХОДЫ ГОРОДСКОГО БЮДЖЕТА НА ФИЗИЧЕСКУЮ КУЛЬТУРУ </a:t>
            </a:r>
          </a:p>
          <a:p>
            <a:pPr algn="ctr" eaLnBrk="0" hangingPunct="0"/>
            <a:r>
              <a:rPr lang="ru-RU" sz="2000" b="1"/>
              <a:t>И СПОРТ В </a:t>
            </a:r>
            <a:r>
              <a:rPr lang="ru-RU" sz="2000" b="1">
                <a:latin typeface="Arial" charset="0"/>
              </a:rPr>
              <a:t>2015-2016</a:t>
            </a:r>
            <a:r>
              <a:rPr lang="ru-RU" sz="2000" b="1"/>
              <a:t> ГОДАХ, МЛН.РУБ.</a:t>
            </a:r>
          </a:p>
        </p:txBody>
      </p:sp>
    </p:spTree>
    <p:extLst>
      <p:ext uri="{BB962C8B-B14F-4D97-AF65-F5344CB8AC3E}">
        <p14:creationId xmlns:p14="http://schemas.microsoft.com/office/powerpoint/2010/main" val="342165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3"/>
          <p:cNvSpPr>
            <a:spLocks noChangeArrowheads="1"/>
          </p:cNvSpPr>
          <p:nvPr/>
        </p:nvSpPr>
        <p:spPr bwMode="auto">
          <a:xfrm>
            <a:off x="107950" y="2527300"/>
            <a:ext cx="22399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solidFill>
                  <a:srgbClr val="FFFFFF"/>
                </a:solidFill>
              </a:rPr>
              <a:t>Налоговые    </a:t>
            </a:r>
          </a:p>
          <a:p>
            <a:r>
              <a:rPr lang="ru-RU" sz="2400">
                <a:solidFill>
                  <a:srgbClr val="FFFFFF"/>
                </a:solidFill>
              </a:rPr>
              <a:t>доходы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416301" y="188913"/>
            <a:ext cx="5727700" cy="668337"/>
          </a:xfrm>
          <a:prstGeom prst="rect">
            <a:avLst/>
          </a:prstGeom>
          <a:solidFill>
            <a:srgbClr val="CCE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>
                <a:latin typeface="Franklin Gothic Medium" pitchFamily="34" charset="0"/>
                <a:cs typeface="Times New Roman" pitchFamily="18" charset="0"/>
              </a:rPr>
              <a:t>Субсидии муниципальным бюджетным учреждениям  - 12,4 млн.руб.</a:t>
            </a:r>
            <a:endParaRPr lang="ru-RU" sz="2000" b="1">
              <a:solidFill>
                <a:srgbClr val="000000"/>
              </a:solidFill>
              <a:latin typeface="Franklin Gothic Medium" pitchFamily="34" charset="0"/>
            </a:endParaRP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405188" y="981075"/>
            <a:ext cx="5764212" cy="603250"/>
          </a:xfrm>
          <a:prstGeom prst="rect">
            <a:avLst/>
          </a:prstGeom>
          <a:solidFill>
            <a:srgbClr val="66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1800" b="1">
                <a:solidFill>
                  <a:srgbClr val="000000"/>
                </a:solidFill>
                <a:latin typeface="Arial" charset="0"/>
              </a:rPr>
              <a:t>Реализация мероприятий по МП «Доступная среда» – 0,1 млн.руб.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3408363" y="1665288"/>
            <a:ext cx="5735637" cy="647700"/>
          </a:xfrm>
          <a:prstGeom prst="rect">
            <a:avLst/>
          </a:prstGeom>
          <a:solidFill>
            <a:srgbClr val="CC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Aft>
                <a:spcPts val="1000"/>
              </a:spcAft>
            </a:pPr>
            <a:r>
              <a:rPr lang="ru-RU" sz="18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Проведение спортивных мероприятий– 1,9 </a:t>
            </a:r>
            <a:r>
              <a:rPr lang="ru-RU" sz="1800" b="1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млн.руб</a:t>
            </a:r>
            <a:r>
              <a:rPr lang="ru-RU" sz="18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</a:t>
            </a:r>
            <a:endParaRPr lang="ru-RU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950" y="1989138"/>
            <a:ext cx="2519363" cy="1771650"/>
          </a:xfrm>
          <a:prstGeom prst="round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300" b="1" dirty="0">
                <a:solidFill>
                  <a:srgbClr val="FFFFFF"/>
                </a:solidFill>
                <a:latin typeface="Arial" charset="0"/>
                <a:cs typeface="Arial" charset="0"/>
              </a:rPr>
              <a:t>ФИЗИЧЕСКАЯ КУЛЬТУРА И СПОРТ -</a:t>
            </a:r>
          </a:p>
          <a:p>
            <a:pPr algn="ctr">
              <a:defRPr/>
            </a:pPr>
            <a:r>
              <a:rPr lang="ru-RU" sz="2300" b="1" dirty="0">
                <a:solidFill>
                  <a:srgbClr val="FFFFFF"/>
                </a:solidFill>
                <a:latin typeface="Arial" charset="0"/>
                <a:cs typeface="Arial" charset="0"/>
              </a:rPr>
              <a:t> 21,9 </a:t>
            </a:r>
            <a:r>
              <a:rPr lang="ru-RU" sz="23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млн.руб</a:t>
            </a:r>
            <a:r>
              <a:rPr lang="ru-RU" sz="2300" b="1" dirty="0">
                <a:solidFill>
                  <a:srgbClr val="FFFFFF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3425825" y="4077072"/>
            <a:ext cx="5730875" cy="600075"/>
          </a:xfrm>
          <a:prstGeom prst="rect">
            <a:avLst/>
          </a:prstGeom>
          <a:solidFill>
            <a:srgbClr val="33CC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Освещение лыжной трассы– 0,1 </a:t>
            </a:r>
            <a:r>
              <a:rPr lang="ru-RU" sz="2000" b="1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млн.руб</a:t>
            </a:r>
            <a:r>
              <a:rPr lang="ru-RU" sz="2000" b="1" dirty="0">
                <a:latin typeface="Arial" charset="0"/>
                <a:cs typeface="Times New Roman" pitchFamily="18" charset="0"/>
              </a:rPr>
              <a:t>.</a:t>
            </a:r>
            <a:endParaRPr lang="ru-RU" sz="2000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13" name="Прямая со стрелкой 12"/>
          <p:cNvCxnSpPr>
            <a:endCxn id="27651" idx="1"/>
          </p:cNvCxnSpPr>
          <p:nvPr/>
        </p:nvCxnSpPr>
        <p:spPr>
          <a:xfrm>
            <a:off x="2844800" y="522288"/>
            <a:ext cx="571501" cy="794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816225" y="522288"/>
            <a:ext cx="9525" cy="5943053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63850" y="1419225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51150" y="1989138"/>
            <a:ext cx="53498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863056" y="2780457"/>
            <a:ext cx="53498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851150" y="3647281"/>
            <a:ext cx="536575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863850" y="4377584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879725" y="5158568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4" name="Text Box 6"/>
          <p:cNvSpPr txBox="1">
            <a:spLocks noChangeArrowheads="1"/>
          </p:cNvSpPr>
          <p:nvPr/>
        </p:nvSpPr>
        <p:spPr bwMode="auto">
          <a:xfrm>
            <a:off x="3417887" y="2420888"/>
            <a:ext cx="5738813" cy="719138"/>
          </a:xfrm>
          <a:prstGeom prst="rect">
            <a:avLst/>
          </a:prstGeom>
          <a:solidFill>
            <a:srgbClr val="99CC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Подготовка к выполнению нормативов ГТО – 0,2 </a:t>
            </a:r>
            <a:r>
              <a:rPr lang="ru-RU" sz="2000" b="1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млн.руб</a:t>
            </a:r>
            <a:r>
              <a:rPr lang="ru-RU" sz="20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457574" y="3359150"/>
            <a:ext cx="5737225" cy="576262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Arial" charset="0"/>
                <a:cs typeface="Arial" charset="0"/>
              </a:rPr>
              <a:t>Поощрительные выплаты победителям и призерам соревнований – 0,3 млн.руб.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51225" y="4797152"/>
            <a:ext cx="5718175" cy="676275"/>
          </a:xfrm>
          <a:prstGeom prst="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>
                <a:solidFill>
                  <a:schemeClr val="tx1"/>
                </a:solidFill>
                <a:latin typeface="Arial" charset="0"/>
                <a:cs typeface="Arial" charset="0"/>
              </a:rPr>
              <a:t>Приобретение спортивной формы и спортивного инвентаря – 0,2 млн.руб.</a:t>
            </a:r>
            <a:endParaRPr lang="ru-RU" sz="200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38525" y="5595899"/>
            <a:ext cx="5718175" cy="431800"/>
          </a:xfrm>
          <a:prstGeom prst="rect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>
                <a:solidFill>
                  <a:schemeClr val="tx1"/>
                </a:solidFill>
                <a:latin typeface="Arial" charset="0"/>
                <a:cs typeface="Arial" charset="0"/>
              </a:rPr>
              <a:t>Заключение договоров с тренерами – </a:t>
            </a:r>
          </a:p>
          <a:p>
            <a:pPr algn="ctr">
              <a:defRPr/>
            </a:pPr>
            <a:r>
              <a:rPr lang="ru-RU" sz="1800" b="1">
                <a:solidFill>
                  <a:schemeClr val="tx1"/>
                </a:solidFill>
                <a:latin typeface="Arial" charset="0"/>
                <a:cs typeface="Arial" charset="0"/>
              </a:rPr>
              <a:t>0,9 млн.руб</a:t>
            </a:r>
            <a:r>
              <a:rPr lang="ru-RU" sz="180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7668" name="Text Box 8"/>
          <p:cNvSpPr txBox="1">
            <a:spLocks noChangeArrowheads="1"/>
          </p:cNvSpPr>
          <p:nvPr/>
        </p:nvSpPr>
        <p:spPr bwMode="auto">
          <a:xfrm>
            <a:off x="3408363" y="6165304"/>
            <a:ext cx="5735637" cy="600075"/>
          </a:xfrm>
          <a:prstGeom prst="rect">
            <a:avLst/>
          </a:prstGeom>
          <a:solidFill>
            <a:srgbClr val="9999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sz="1900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Содержание аппарата управления и МКУ «ЦБ физкультуры» -  5,8 </a:t>
            </a:r>
            <a:r>
              <a:rPr lang="ru-RU" sz="1900" b="1" dirty="0" err="1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млн.руб</a:t>
            </a:r>
            <a:r>
              <a:rPr lang="ru-RU" sz="1900" b="1" dirty="0">
                <a:latin typeface="Arial" charset="0"/>
                <a:cs typeface="Times New Roman" pitchFamily="18" charset="0"/>
              </a:rPr>
              <a:t>.</a:t>
            </a:r>
            <a:endParaRPr lang="ru-RU" sz="1900" b="1" dirty="0"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2833688" y="5811799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2851150" y="6465341"/>
            <a:ext cx="571500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5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991600" cy="8382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>
                <a:effectLst/>
                <a:latin typeface="Arial" charset="0"/>
              </a:rPr>
              <a:t>РАСХОДЫ НА НАЦИОНАЛЬНУЮ ЭКОНОМИКУ </a:t>
            </a:r>
            <a:br>
              <a:rPr lang="ru-RU" sz="2000" b="1" cap="none" smtClean="0">
                <a:effectLst/>
                <a:latin typeface="Arial" charset="0"/>
              </a:rPr>
            </a:br>
            <a:r>
              <a:rPr lang="ru-RU" sz="2000" b="1" cap="none" smtClean="0">
                <a:effectLst/>
                <a:latin typeface="Arial" charset="0"/>
              </a:rPr>
              <a:t>НА 2015-2016 ГОДЫ, МЛН. РУБ.</a:t>
            </a:r>
          </a:p>
        </p:txBody>
      </p:sp>
      <p:graphicFrame>
        <p:nvGraphicFramePr>
          <p:cNvPr id="28675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-612775" y="1052513"/>
          <a:ext cx="10585450" cy="580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Лист" r:id="rId3" imgW="8401050" imgH="4686414" progId="Excel.Sheet.8">
                  <p:embed/>
                </p:oleObj>
              </mc:Choice>
              <mc:Fallback>
                <p:oleObj name="Лист" r:id="rId3" imgW="8401050" imgH="4686414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2775" y="1052513"/>
                        <a:ext cx="10585450" cy="580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15EE83-0AAE-4B00-ACC2-A6ACBCF00290}" type="slidenum">
              <a:rPr lang="ru-RU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9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792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effectLst/>
              </a:rPr>
              <a:t>Н</a:t>
            </a:r>
            <a:r>
              <a:rPr lang="ru-RU" sz="2400" b="1" dirty="0" smtClean="0">
                <a:effectLst/>
              </a:rPr>
              <a:t>аправление средств дорожного фонда, млн. руб.</a:t>
            </a:r>
            <a:endParaRPr lang="ru-RU" sz="2400" b="1" dirty="0"/>
          </a:p>
        </p:txBody>
      </p:sp>
      <p:graphicFrame>
        <p:nvGraphicFramePr>
          <p:cNvPr id="2360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868601"/>
              </p:ext>
            </p:extLst>
          </p:nvPr>
        </p:nvGraphicFramePr>
        <p:xfrm>
          <a:off x="179512" y="568519"/>
          <a:ext cx="8496300" cy="5087935"/>
        </p:xfrm>
        <a:graphic>
          <a:graphicData uri="http://schemas.openxmlformats.org/drawingml/2006/table">
            <a:tbl>
              <a:tblPr/>
              <a:tblGrid>
                <a:gridCol w="6538912"/>
                <a:gridCol w="930275"/>
                <a:gridCol w="1027113"/>
              </a:tblGrid>
              <a:tr h="4159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B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 год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B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 год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B6E9"/>
                    </a:solidFill>
                  </a:tcPr>
                </a:tc>
              </a:tr>
              <a:tr h="42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РАСХОДЫ всего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49,1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50,8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Строительство  автомобильной дороги общего пользования местного значения «пос.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Гусевский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– пос. </a:t>
                      </a:r>
                      <a:r>
                        <a:rPr kumimoji="0" lang="ru-R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Гусевский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 -4»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13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проектно-сметной документации на капитальный ремонт автомобильной дороги по ул. Сакко 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5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Капитальный ремонт и ремонт автомобильных дорог общего пользования местного значения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12,0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15,0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Содержание дорог общего пользования  (в том числе ямочный ремонт дорог)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28,1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7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Капитальный ремонт автомобильной дороги общего пользования местного значения по улице Сакко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4,5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2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Светофорное хозяйство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DC21F-CFBD-449D-AE3C-1901B68022E2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29738" name="Text Box 57"/>
          <p:cNvSpPr txBox="1">
            <a:spLocks noChangeArrowheads="1"/>
          </p:cNvSpPr>
          <p:nvPr/>
        </p:nvSpPr>
        <p:spPr bwMode="auto">
          <a:xfrm>
            <a:off x="4624388" y="5291138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ru-RU"/>
          </a:p>
        </p:txBody>
      </p:sp>
      <p:graphicFrame>
        <p:nvGraphicFramePr>
          <p:cNvPr id="23607" name="Group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232371"/>
              </p:ext>
            </p:extLst>
          </p:nvPr>
        </p:nvGraphicFramePr>
        <p:xfrm>
          <a:off x="179512" y="5672565"/>
          <a:ext cx="8496300" cy="1115586"/>
        </p:xfrm>
        <a:graphic>
          <a:graphicData uri="http://schemas.openxmlformats.org/drawingml/2006/table">
            <a:tbl>
              <a:tblPr/>
              <a:tblGrid>
                <a:gridCol w="6553200"/>
                <a:gridCol w="935037"/>
                <a:gridCol w="1008063"/>
              </a:tblGrid>
              <a:tr h="8388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Оснащение мест общественного пользования специальными приспособлениями для беспрепятственного доступа инвалидов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  <a:cs typeface="Arial" charset="0"/>
                        </a:rPr>
                        <a:t>0,2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Franklin Gothic Book" pitchFamily="34" charset="0"/>
                        <a:cs typeface="Arial" charset="0"/>
                      </a:endParaRP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6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19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926555"/>
              </p:ext>
            </p:extLst>
          </p:nvPr>
        </p:nvGraphicFramePr>
        <p:xfrm>
          <a:off x="395288" y="908050"/>
          <a:ext cx="8569325" cy="5629274"/>
        </p:xfrm>
        <a:graphic>
          <a:graphicData uri="http://schemas.openxmlformats.org/drawingml/2006/table">
            <a:tbl>
              <a:tblPr/>
              <a:tblGrid>
                <a:gridCol w="6594475"/>
                <a:gridCol w="939800"/>
                <a:gridCol w="1035050"/>
              </a:tblGrid>
              <a:tr h="3604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B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2015г.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B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2016г.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B6E9"/>
                    </a:solidFill>
                  </a:tcPr>
                </a:tc>
              </a:tr>
              <a:tr h="457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РАСХОДЫ всего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125,2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102,3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Капитальный ремонт жилого фонда и многоквартирных домов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Приобретение жилых помещений на первичном рынке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7,8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Реализация мероприятий по переселению граждан из аварийного жилищного фонда 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40,5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28,2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Снос аварийных многоквартирных домов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Взнос на капитальный ремонт общего имущества в многоквартирных домах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7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ПСД на строительство инженерной и транспортной инфраструктуры к земельным участкам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6AC27402-2F48-4B89-87D8-C60E4A2D75D3}" type="slidenum">
              <a:rPr lang="ru-RU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38</a:t>
            </a:fld>
            <a:endParaRPr lang="ru-RU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30761" name="Rectangle 35"/>
          <p:cNvSpPr>
            <a:spLocks noChangeArrowheads="1"/>
          </p:cNvSpPr>
          <p:nvPr/>
        </p:nvSpPr>
        <p:spPr bwMode="auto">
          <a:xfrm>
            <a:off x="50800" y="180975"/>
            <a:ext cx="9148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tx1"/>
                </a:solidFill>
                <a:latin typeface="Arial" charset="0"/>
              </a:rPr>
              <a:t>РАСХОДЫ ГОРОДСКОГО БЮДЖЕТА НА ЖИЛИЩНО- КОММУНАЛЬНОЕ </a:t>
            </a:r>
          </a:p>
          <a:p>
            <a:pPr algn="ctr" eaLnBrk="0" hangingPunct="0"/>
            <a:r>
              <a:rPr lang="ru-RU" sz="2000" b="1">
                <a:solidFill>
                  <a:schemeClr val="tx1"/>
                </a:solidFill>
                <a:latin typeface="Arial" charset="0"/>
              </a:rPr>
              <a:t>ХОЗЯЙСТВО НА 2015-2016 ГОДЫ, МЛН.РУБ.</a:t>
            </a:r>
          </a:p>
        </p:txBody>
      </p:sp>
    </p:spTree>
    <p:extLst>
      <p:ext uri="{BB962C8B-B14F-4D97-AF65-F5344CB8AC3E}">
        <p14:creationId xmlns:p14="http://schemas.microsoft.com/office/powerpoint/2010/main" val="365184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35" name="Group 35"/>
          <p:cNvGraphicFramePr>
            <a:graphicFrameLocks noGrp="1"/>
          </p:cNvGraphicFramePr>
          <p:nvPr/>
        </p:nvGraphicFramePr>
        <p:xfrm>
          <a:off x="179388" y="1484313"/>
          <a:ext cx="8785225" cy="4484722"/>
        </p:xfrm>
        <a:graphic>
          <a:graphicData uri="http://schemas.openxmlformats.org/drawingml/2006/table">
            <a:tbl>
              <a:tblPr/>
              <a:tblGrid>
                <a:gridCol w="6761162"/>
                <a:gridCol w="963613"/>
                <a:gridCol w="1060450"/>
              </a:tblGrid>
              <a:tr h="3603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Наименование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B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2015г.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B6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2016г.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B6E9"/>
                    </a:solidFill>
                  </a:tcPr>
                </a:tc>
              </a:tr>
              <a:tr h="94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Разработка ПСД на строительство инженерных сетей и сооружений в районе «Сороковка»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3,4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9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Строительство инженерной и транспортной инфраструктуры к земельным участкам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4,6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Субсидии на покрытие убытков (недополученных доходов) юридическим лицам, предоставляющим банные услуги населению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1,2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Содержание МКУ «Служба единого заказчика» г. Гусь-Хрустальный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19,8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19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Благоустройство города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30,6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FCEEEE6A-D94C-4539-BEBD-9868E705E175}" type="slidenum">
              <a:rPr lang="ru-RU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39</a:t>
            </a:fld>
            <a:endParaRPr lang="ru-RU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  <p:sp>
        <p:nvSpPr>
          <p:cNvPr id="31777" name="Rectangle 61"/>
          <p:cNvSpPr>
            <a:spLocks noChangeArrowheads="1"/>
          </p:cNvSpPr>
          <p:nvPr/>
        </p:nvSpPr>
        <p:spPr bwMode="auto">
          <a:xfrm>
            <a:off x="96838" y="176213"/>
            <a:ext cx="9047162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000" b="1">
                <a:solidFill>
                  <a:schemeClr val="tx1"/>
                </a:solidFill>
                <a:latin typeface="Arial" charset="0"/>
              </a:rPr>
              <a:t>РАСХОДЫ ГОРОДСКОГО БЮДЖЕТА НА ЖИЛИЩНО- КОММУНАЛЬНОЕ </a:t>
            </a:r>
          </a:p>
          <a:p>
            <a:pPr algn="ctr" eaLnBrk="0" hangingPunct="0"/>
            <a:r>
              <a:rPr lang="ru-RU" sz="2000" b="1">
                <a:solidFill>
                  <a:schemeClr val="tx1"/>
                </a:solidFill>
                <a:latin typeface="Arial" charset="0"/>
              </a:rPr>
              <a:t>ХОЗЯЙСТВО НА 2015-2016 ГОДЫ, МЛН.РУБ. </a:t>
            </a:r>
          </a:p>
          <a:p>
            <a:pPr algn="r" eaLnBrk="0" hangingPunct="0"/>
            <a:r>
              <a:rPr lang="ru-RU" sz="2000" b="1">
                <a:solidFill>
                  <a:schemeClr val="tx1"/>
                </a:solidFill>
                <a:latin typeface="Arial" charset="0"/>
              </a:rPr>
              <a:t>(продолжение)</a:t>
            </a:r>
          </a:p>
        </p:txBody>
      </p:sp>
    </p:spTree>
    <p:extLst>
      <p:ext uri="{BB962C8B-B14F-4D97-AF65-F5344CB8AC3E}">
        <p14:creationId xmlns:p14="http://schemas.microsoft.com/office/powerpoint/2010/main" val="12957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39000" cy="516672"/>
          </a:xfrm>
        </p:spPr>
        <p:txBody>
          <a:bodyPr>
            <a:noAutofit/>
          </a:bodyPr>
          <a:lstStyle/>
          <a:p>
            <a:r>
              <a:rPr lang="ru-RU" sz="4800" dirty="0" smtClean="0"/>
              <a:t>Доходы бюджета</a:t>
            </a:r>
            <a:endParaRPr lang="ru-RU" sz="48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0" y="620688"/>
            <a:ext cx="9036496" cy="623731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 доходами бюджета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понимаются денежные средства, поступающие в бюджет в соответствии с законодательством Российской Федерации.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кодексом Российской Федерации доходы бюджетов образуются за счет налоговых и неналоговых доходов, а также за счет безвозмездных поступлений.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налоговым доходам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относятся 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Федеральными налогами и сборами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признаются налоги и сборы, которые установлены Налоговым кодексом Российской Федерации и обязательны к уплате на всей территории Российской Федерации.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Региональными налогами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являются налоги, которые установлены Налоговым кодексом Российской Федерации и законами субъектов Российской Федерации о налогах и обязательны к уплате на территориях соответствующих субъектов Российской Федерации. При установлении региональных налогов законодательными (представительными) органами государственной власти субъектов Российской Федерации определяются следующие элементы налогообложения: налоговые ставки, порядок и сроки уплаты налогов, а также налоговые льготы, основания и порядок их применения.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Местные налоги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это налоги, устанавливаемые Налоговым кодексом Российской Федерации и нормативными правовыми актами представительных органов муниципальных образований и обязательные к уплате на территории соответствующих муниципальных образований. При установлении местных налогов представительным органам муниципальных образований предоставлено право устанавливать вышеуказанные элементы налогообложения в порядке и 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пределах, которые предусмотрены Налоговым кодексом РФ.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8686800" cy="10715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>
                <a:effectLst/>
                <a:latin typeface="Arial" charset="0"/>
              </a:rPr>
              <a:t>РАСХОДЫ ГОРОДСКОГО БЮДЖЕТА НА ГРАЖДАНСКУЮ ОБОРОНУ И ПРОТИВОПОЖАРНУЮ БЕЗОПАСНОСТЬ В 2015-2016 ГОДАХ, МЛН.РУБ.</a:t>
            </a:r>
          </a:p>
        </p:txBody>
      </p:sp>
      <p:graphicFrame>
        <p:nvGraphicFramePr>
          <p:cNvPr id="32771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0" y="1168400"/>
          <a:ext cx="9144000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Лист" r:id="rId3" imgW="8724748" imgH="5991149" progId="Excel.Sheet.8">
                  <p:embed/>
                </p:oleObj>
              </mc:Choice>
              <mc:Fallback>
                <p:oleObj name="Лист" r:id="rId3" imgW="8724748" imgH="599114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8400"/>
                        <a:ext cx="9144000" cy="568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84A871-5DBD-4E83-AD30-B32CB63FF021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2987675" y="1916113"/>
            <a:ext cx="7921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3333CC"/>
                </a:solidFill>
                <a:latin typeface="Arial" charset="0"/>
              </a:rPr>
              <a:t>12,8</a:t>
            </a:r>
          </a:p>
        </p:txBody>
      </p:sp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1547813" y="2636838"/>
            <a:ext cx="79216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3333CC"/>
                </a:solidFill>
                <a:latin typeface="Arial" charset="0"/>
              </a:rPr>
              <a:t>9,8</a:t>
            </a:r>
          </a:p>
        </p:txBody>
      </p:sp>
    </p:spTree>
    <p:extLst>
      <p:ext uri="{BB962C8B-B14F-4D97-AF65-F5344CB8AC3E}">
        <p14:creationId xmlns:p14="http://schemas.microsoft.com/office/powerpoint/2010/main" val="25768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14313" y="142875"/>
            <a:ext cx="8686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b="1" cap="none" smtClean="0">
                <a:solidFill>
                  <a:schemeClr val="tx1"/>
                </a:solidFill>
                <a:effectLst/>
                <a:latin typeface="Arial" charset="0"/>
              </a:rPr>
              <a:t>ОСНОВНЫЕ ПАРАМЕТРЫ ГОРОДСКОГО БЮДЖЕТА НА 2016 ГОД И ПЛАНОВЫЙ ПЕРИОД 2017-2018 ГГ. (МЛН.РУБ.)</a:t>
            </a:r>
          </a:p>
        </p:txBody>
      </p:sp>
      <p:graphicFrame>
        <p:nvGraphicFramePr>
          <p:cNvPr id="54275" name="Group 3"/>
          <p:cNvGraphicFramePr>
            <a:graphicFrameLocks noGrp="1"/>
          </p:cNvGraphicFramePr>
          <p:nvPr/>
        </p:nvGraphicFramePr>
        <p:xfrm>
          <a:off x="250825" y="1428750"/>
          <a:ext cx="8713788" cy="5024439"/>
        </p:xfrm>
        <a:graphic>
          <a:graphicData uri="http://schemas.openxmlformats.org/drawingml/2006/table">
            <a:tbl>
              <a:tblPr/>
              <a:tblGrid>
                <a:gridCol w="3025775"/>
                <a:gridCol w="1990725"/>
                <a:gridCol w="1936750"/>
                <a:gridCol w="1760538"/>
              </a:tblGrid>
              <a:tr h="14462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Параметры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2016 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2017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2018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982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781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794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3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1013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806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922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ДЕФИЦИТ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Franklin Gothic Book" pitchFamily="34" charset="0"/>
                          <a:cs typeface="Arial" charset="0"/>
                        </a:rPr>
                        <a:t>-12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875C94AA-1CD7-4A6C-9CE4-3E16424A4190}" type="slidenum">
              <a:rPr lang="ru-RU" sz="1200">
                <a:solidFill>
                  <a:schemeClr val="accent1">
                    <a:shade val="75000"/>
                  </a:schemeClr>
                </a:solidFill>
                <a:cs typeface="+mn-cs"/>
              </a:rPr>
              <a:pPr algn="r">
                <a:defRPr/>
              </a:pPr>
              <a:t>41</a:t>
            </a:fld>
            <a:endParaRPr lang="ru-RU" sz="1200">
              <a:solidFill>
                <a:schemeClr val="accent1">
                  <a:shade val="75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3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527851"/>
            <a:ext cx="22397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prstClr val="white"/>
                </a:solidFill>
              </a:rPr>
              <a:t>Налоговые    </a:t>
            </a:r>
            <a:endParaRPr lang="ru-RU" sz="2400" dirty="0">
              <a:solidFill>
                <a:prstClr val="white"/>
              </a:solidFill>
            </a:endParaRPr>
          </a:p>
          <a:p>
            <a:r>
              <a:rPr lang="ru-RU" sz="2400" dirty="0">
                <a:solidFill>
                  <a:prstClr val="white"/>
                </a:solidFill>
              </a:rPr>
              <a:t>доходы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25647" y="188640"/>
            <a:ext cx="5592931" cy="66833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Налог на доходы физических лиц (20%)</a:t>
            </a:r>
            <a:endParaRPr lang="ru-RU" sz="20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361399" y="1159453"/>
            <a:ext cx="5557180" cy="10454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342900">
              <a:spcAft>
                <a:spcPts val="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Акцизы по подакцизным товарам   </a:t>
            </a:r>
          </a:p>
          <a:p>
            <a:pPr indent="342900">
              <a:spcAft>
                <a:spcPts val="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(продукции), производимые на  </a:t>
            </a:r>
          </a:p>
          <a:p>
            <a:pPr indent="342900">
              <a:spcAft>
                <a:spcPts val="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территории РФ (0,2083%)</a:t>
            </a:r>
            <a:endParaRPr lang="ru-RU" sz="2000" b="1" dirty="0">
              <a:effectLst/>
              <a:latin typeface="+mj-lt"/>
              <a:ea typeface="Times New Roman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342314" y="2468794"/>
            <a:ext cx="5557179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Единый налог на вмененный доход </a:t>
            </a:r>
            <a:endParaRPr lang="ru-RU" sz="20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325648" y="3340623"/>
            <a:ext cx="5558425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Налог, взимаемый в связи с применением патентной системы налогообложения</a:t>
            </a:r>
            <a:endParaRPr lang="ru-RU" sz="20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325648" y="4365104"/>
            <a:ext cx="5557180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Земельный налог </a:t>
            </a:r>
            <a:endParaRPr lang="ru-RU" sz="20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325648" y="5012852"/>
            <a:ext cx="5557180" cy="4323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Налог на имущество физических лиц</a:t>
            </a:r>
            <a:endParaRPr lang="ru-RU" sz="20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2204864"/>
            <a:ext cx="2448272" cy="185583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НАЛОГОВЫЕ ДОХОДЫ В БЮДЖЕТ ГОРОДСКОГО ОКРУГА</a:t>
            </a:r>
            <a:endParaRPr lang="ru-RU" sz="2400" dirty="0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360152" y="5805264"/>
            <a:ext cx="5558425" cy="480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Государственная пошлина</a:t>
            </a:r>
            <a:endParaRPr lang="ru-RU" sz="2000" b="1" dirty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3" name="Прямая со стрелкой 12"/>
          <p:cNvCxnSpPr>
            <a:endCxn id="5" idx="1"/>
          </p:cNvCxnSpPr>
          <p:nvPr/>
        </p:nvCxnSpPr>
        <p:spPr>
          <a:xfrm>
            <a:off x="2789262" y="522808"/>
            <a:ext cx="536385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789262" y="522809"/>
            <a:ext cx="0" cy="5522674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825014" y="1628800"/>
            <a:ext cx="536385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25014" y="2720821"/>
            <a:ext cx="536385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89263" y="3714950"/>
            <a:ext cx="536385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789263" y="4581128"/>
            <a:ext cx="536385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789263" y="5220755"/>
            <a:ext cx="536385" cy="1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789262" y="6045484"/>
            <a:ext cx="572137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22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527851"/>
            <a:ext cx="2271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Неналоговые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доходы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19872" y="620688"/>
            <a:ext cx="5262411" cy="1008112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Доходы от использования имущества, находящегося в муниципальной собственности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19872" y="1960563"/>
            <a:ext cx="5262411" cy="782637"/>
          </a:xfrm>
          <a:prstGeom prst="rect">
            <a:avLst/>
          </a:prstGeom>
          <a:solidFill>
            <a:srgbClr val="FFCC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Плата за негативное воздействие на окружающую среду (55%)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55875" y="2979526"/>
            <a:ext cx="5226407" cy="1097545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Доходы от платных услуг, оказываемых муниципальными казенными учреждениями</a:t>
            </a:r>
            <a:endParaRPr lang="ru-RU" sz="2000" b="1" dirty="0">
              <a:effectLst/>
              <a:latin typeface="+mj-lt"/>
              <a:ea typeface="Times New Roman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55876" y="4475163"/>
            <a:ext cx="5226407" cy="682029"/>
          </a:xfrm>
          <a:prstGeom prst="rect">
            <a:avLst/>
          </a:prstGeom>
          <a:solidFill>
            <a:srgbClr val="FFFF99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Доходы от продажи материальных и нематериальных активов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455876" y="5389562"/>
            <a:ext cx="5226407" cy="487709"/>
          </a:xfrm>
          <a:prstGeom prst="rect">
            <a:avLst/>
          </a:prstGeom>
          <a:solidFill>
            <a:srgbClr val="FF99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Штрафы, санкции, возмещение ущерба</a:t>
            </a:r>
            <a:endParaRPr lang="ru-RU" sz="2000" b="1" dirty="0">
              <a:effectLst/>
              <a:latin typeface="+mj-lt"/>
              <a:ea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308595"/>
            <a:ext cx="2611438" cy="144016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НЕНАЛОГОВЫЕ ДОХОДЫ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51820" y="980728"/>
            <a:ext cx="72008" cy="4652688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87824" y="980728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93651" y="2321227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023828" y="3497644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023828" y="4816177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023828" y="5633416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6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527851"/>
            <a:ext cx="22719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Неналоговые   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доходы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19872" y="620688"/>
            <a:ext cx="5262411" cy="10081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Дотации из других бюджетов бюджетной системы Российской Федерации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419872" y="2036458"/>
            <a:ext cx="5262411" cy="9827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2000" b="1" dirty="0" smtClean="0">
                <a:effectLst/>
                <a:latin typeface="+mj-lt"/>
                <a:ea typeface="Times New Roman"/>
              </a:rPr>
              <a:t>Субсидии из других бюджетов бюджетной системы Российской Федерации (межбюджетные субсидии)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19872" y="3358848"/>
            <a:ext cx="5297575" cy="109754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>
                <a:latin typeface="+mj-lt"/>
                <a:ea typeface="Times New Roman"/>
              </a:rPr>
              <a:t>С</a:t>
            </a:r>
            <a:r>
              <a:rPr lang="ru-RU" sz="2000" b="1" dirty="0" smtClean="0">
                <a:effectLst/>
                <a:latin typeface="+mj-lt"/>
                <a:ea typeface="Times New Roman"/>
              </a:rPr>
              <a:t>убвенции из федерального бюджета и (или) из бюджетов субъектов Российской Федерации</a:t>
            </a:r>
            <a:endParaRPr lang="ru-RU" sz="2000" b="1" dirty="0">
              <a:effectLst/>
              <a:latin typeface="+mj-lt"/>
              <a:ea typeface="Times New Roman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19872" y="4653136"/>
            <a:ext cx="5226407" cy="10420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Иные межбюджетные трансферты из других бюджетов бюджетной системы Российской Федерации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2308595"/>
            <a:ext cx="2771800" cy="144016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Безвозмездные поступления</a:t>
            </a:r>
            <a:endParaRPr lang="ru-RU" sz="2400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15816" y="980728"/>
            <a:ext cx="72008" cy="432048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987824" y="980728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23828" y="2527851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987824" y="3907620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3023828" y="5301208"/>
            <a:ext cx="432048" cy="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3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Расходы городского бюджета</a:t>
            </a:r>
            <a:endParaRPr lang="ru-RU" sz="4400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467544" y="1916832"/>
            <a:ext cx="7973516" cy="37929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3">
                  <a:lumMod val="40000"/>
                  <a:lumOff val="60000"/>
                </a:schemeClr>
              </a:gs>
              <a:gs pos="100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0" scaled="0"/>
          </a:gradFill>
          <a:ln w="9525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spcAft>
                <a:spcPts val="0"/>
              </a:spcAft>
            </a:pPr>
            <a:r>
              <a:rPr lang="ru-RU" sz="4400" b="1" dirty="0" smtClean="0">
                <a:solidFill>
                  <a:srgbClr val="FF0000"/>
                </a:solidFill>
                <a:effectLst/>
                <a:latin typeface="+mj-lt"/>
                <a:ea typeface="Times New Roman"/>
              </a:rPr>
              <a:t>Расходы бюджета </a:t>
            </a:r>
            <a:r>
              <a:rPr lang="ru-RU" sz="3600" dirty="0" smtClean="0">
                <a:effectLst/>
                <a:latin typeface="+mj-lt"/>
                <a:ea typeface="Times New Roman"/>
              </a:rPr>
              <a:t>– это выплачиваемые из бюджета денежные средства, которые направляются на финансовое обеспечение задач и  функций муниципальной власти.</a:t>
            </a:r>
            <a:endParaRPr lang="ru-RU" sz="3600" dirty="0">
              <a:effectLst/>
              <a:latin typeface="+mj-lt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44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528" y="1402482"/>
            <a:ext cx="3403848" cy="1810494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Оказание муниципальных услуг (выполнение работ), включая ассигнования на оплату муниципальных контрактов на поставку товаров, выполнение работ, оказание услуг для муниципальных нужд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528" y="3501008"/>
            <a:ext cx="3433215" cy="576064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Социальное обеспечение населения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4676793"/>
            <a:ext cx="3433215" cy="713521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 Обслуживание муниципального долга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017036" y="1402482"/>
            <a:ext cx="3659420" cy="13064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 Предоставление бюджетных инвестиций юридическим лицам, не являющимся муниципальными учреждениями и муниципальными унитарными предприятиями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017036" y="2907835"/>
            <a:ext cx="3659420" cy="1485900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5. Предоставление субсидий юридическим лицам (за исключением субсидий государственным (муниципальным) учреждениям), индивидуальным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предпринимателям, физическим лицам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88396" y="4653136"/>
            <a:ext cx="3688059" cy="2088232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CC99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Исполнение судебных актов по искам к муниципальному образованию о возмещении вреда, причиненного гражданину или юридическому лицу в результате незаконных действий (бездействия) органов местного самоуправления либо должностных лиц этих органов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35696" y="188640"/>
            <a:ext cx="5472608" cy="861814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Формы расходования бюджетных ассигнований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27984" y="1124744"/>
            <a:ext cx="0" cy="4464496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7" idx="1"/>
          </p:cNvCxnSpPr>
          <p:nvPr/>
        </p:nvCxnSpPr>
        <p:spPr>
          <a:xfrm>
            <a:off x="4427984" y="2055701"/>
            <a:ext cx="58905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427984" y="3650785"/>
            <a:ext cx="58905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399345" y="5589240"/>
            <a:ext cx="58905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756743" y="2056311"/>
            <a:ext cx="671241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5" idx="3"/>
          </p:cNvCxnSpPr>
          <p:nvPr/>
        </p:nvCxnSpPr>
        <p:spPr>
          <a:xfrm>
            <a:off x="3756743" y="3789040"/>
            <a:ext cx="676982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6" idx="3"/>
          </p:cNvCxnSpPr>
          <p:nvPr/>
        </p:nvCxnSpPr>
        <p:spPr>
          <a:xfrm>
            <a:off x="3756743" y="5033554"/>
            <a:ext cx="676982" cy="609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6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531</TotalTime>
  <Words>2052</Words>
  <Application>Microsoft Office PowerPoint</Application>
  <PresentationFormat>Экран (4:3)</PresentationFormat>
  <Paragraphs>377</Paragraphs>
  <Slides>41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Открытая</vt:lpstr>
      <vt:lpstr>Документ</vt:lpstr>
      <vt:lpstr>Лист</vt:lpstr>
      <vt:lpstr>Диаграмма</vt:lpstr>
      <vt:lpstr>Презентация PowerPoint</vt:lpstr>
      <vt:lpstr>      Вводная часть  </vt:lpstr>
      <vt:lpstr>Структура городского бюджета</vt:lpstr>
      <vt:lpstr>Доходы бюджета</vt:lpstr>
      <vt:lpstr>Презентация PowerPoint</vt:lpstr>
      <vt:lpstr>Презентация PowerPoint</vt:lpstr>
      <vt:lpstr>Презентация PowerPoint</vt:lpstr>
      <vt:lpstr>Расходы городского бюджета</vt:lpstr>
      <vt:lpstr>Презентация PowerPoint</vt:lpstr>
      <vt:lpstr>Источники финансирования дефицитов бюджета</vt:lpstr>
      <vt:lpstr>Источники финансирования дефицитов бюджета</vt:lpstr>
      <vt:lpstr>Сбалансированность бюджета</vt:lpstr>
      <vt:lpstr>Презентация PowerPoint</vt:lpstr>
      <vt:lpstr>Муниципальный долг</vt:lpstr>
      <vt:lpstr>Презентация PowerPoint</vt:lpstr>
      <vt:lpstr>Презентация PowerPoint</vt:lpstr>
      <vt:lpstr>ОБЪЕМ НАЛОГОВЫХ И НЕНАЛОГОВЫХ ДОХОДОВ ГОРОДСКОГО БЮДЖЕТА НА 2015-2016 ГОДЫ, МЛН.РУБ.</vt:lpstr>
      <vt:lpstr>ОБЪЕМ И СТРУКТУРА НАЛОГОВЫХ И НЕНАЛОГОВЫХ ДОХОДОВ ГОРОДСКОГО БЮДЖЕТА НА 2016 ГОД, МЛН.РУБ.</vt:lpstr>
      <vt:lpstr>БЕЗВОЗМЕЗДНЫЕ ПОСТУПЛЕНИЯ В ГОРОДСКОЙ БЮДЖЕТ В 2015-2016 ГОДАХ, МЛН.РУБ.</vt:lpstr>
      <vt:lpstr>ОБЩИЙ ОБЪЕМ ДОХОДОВ ГОРОДСКОГО БЮДЖЕТА НА  2015-2016 ГОДЫ, МЛН.РУБ.</vt:lpstr>
      <vt:lpstr>ДИНАМИКА РАСХОДОВ ГОРОДСКОГО БЮДЖЕТА  В 2015-2016 ГОДАХ, МЛН.РУБ.</vt:lpstr>
      <vt:lpstr>ДОЛЯ РАСХОДОВ ГОРОДСКОГО БЮДЖЕТА,  ФОРМИРУЕМЫХ В РАМКАХ МУНИЦИПАЛЬНЫХ ПРОГРАММ, МЛН.РУБ.</vt:lpstr>
      <vt:lpstr>СТРУКТУРА РАСХОДОВ ГОРОДСКОГО БЮДЖЕТА  НА 2015 -2016 ГОДЫ, МЛН.РУБ. И В ПРОЦЕНТАХ</vt:lpstr>
      <vt:lpstr>РАСХОДЫ ГОРОДСКОГО БЮДЖЕТА НА ОБРАЗОВАНИЕ  В 2015-2016 ГОДАХ, МЛН.РУБ.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РАСХОДЫ НА НАЦИОНАЛЬНУЮ ЭКОНОМИКУ  НА 2015-2016 ГОДЫ, МЛН. РУБ.</vt:lpstr>
      <vt:lpstr>Направление средств дорожного фонда, млн. руб.</vt:lpstr>
      <vt:lpstr>Презентация PowerPoint</vt:lpstr>
      <vt:lpstr>Презентация PowerPoint</vt:lpstr>
      <vt:lpstr>РАСХОДЫ ГОРОДСКОГО БЮДЖЕТА НА ГРАЖДАНСКУЮ ОБОРОНУ И ПРОТИВОПОЖАРНУЮ БЕЗОПАСНОСТЬ В 2015-2016 ГОДАХ, МЛН.РУБ.</vt:lpstr>
      <vt:lpstr>ОСНОВНЫЕ ПАРАМЕТРЫ ГОРОДСКОГО БЮДЖЕТА НА 2016 ГОД И ПЛАНОВЫЙ ПЕРИОД 2017-2018 ГГ. (МЛН.РУБ.)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муниципального образования город  Гусь-Хрустальный</dc:title>
  <dc:creator>lev</dc:creator>
  <cp:lastModifiedBy>финансист</cp:lastModifiedBy>
  <cp:revision>31</cp:revision>
  <cp:lastPrinted>2015-12-08T14:03:52Z</cp:lastPrinted>
  <dcterms:created xsi:type="dcterms:W3CDTF">2015-12-06T17:05:28Z</dcterms:created>
  <dcterms:modified xsi:type="dcterms:W3CDTF">2015-12-18T12:57:16Z</dcterms:modified>
</cp:coreProperties>
</file>